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75" r:id="rId2"/>
    <p:sldId id="281" r:id="rId3"/>
    <p:sldId id="276" r:id="rId4"/>
    <p:sldId id="288" r:id="rId5"/>
    <p:sldId id="277" r:id="rId6"/>
    <p:sldId id="286" r:id="rId7"/>
    <p:sldId id="256" r:id="rId8"/>
    <p:sldId id="258" r:id="rId9"/>
    <p:sldId id="274" r:id="rId10"/>
    <p:sldId id="287" r:id="rId11"/>
    <p:sldId id="289" r:id="rId12"/>
    <p:sldId id="257" r:id="rId13"/>
    <p:sldId id="272" r:id="rId14"/>
    <p:sldId id="280" r:id="rId15"/>
    <p:sldId id="279" r:id="rId16"/>
    <p:sldId id="273" r:id="rId17"/>
    <p:sldId id="283" r:id="rId18"/>
    <p:sldId id="260" r:id="rId19"/>
    <p:sldId id="264" r:id="rId20"/>
    <p:sldId id="265" r:id="rId21"/>
    <p:sldId id="266" r:id="rId22"/>
    <p:sldId id="278" r:id="rId23"/>
    <p:sldId id="282" r:id="rId24"/>
    <p:sldId id="263" r:id="rId25"/>
    <p:sldId id="261" r:id="rId26"/>
    <p:sldId id="270" r:id="rId27"/>
    <p:sldId id="262" r:id="rId28"/>
    <p:sldId id="271" r:id="rId29"/>
    <p:sldId id="268" r:id="rId30"/>
    <p:sldId id="291" r:id="rId31"/>
    <p:sldId id="292" r:id="rId32"/>
    <p:sldId id="293" r:id="rId33"/>
    <p:sldId id="294" r:id="rId34"/>
    <p:sldId id="295" r:id="rId35"/>
    <p:sldId id="296" r:id="rId36"/>
    <p:sldId id="26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48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6E735-6767-4223-91D0-0D6FE3F70916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354BF4-D53D-4218-9F24-CFA3B122D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627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2EEC6-6EB1-0BA5-2BE0-BD259C0BB2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D22AA-DF88-A9B1-90E8-25DB354BDE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E7F5F-F832-5995-F295-A27977EB6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FB75C-F8AF-8B81-C695-CA6AC98F0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584AE-AB41-0A80-1AA0-5FA836A72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92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C9A8F-B9FB-54EE-EF19-2DB4C6738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285AA2-88FB-0B2D-A920-1F3A059D75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C8C7A-EBA7-B2D5-9353-E4396A2AA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4F68-CA65-48E0-5D89-C67ACC030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92F26-5640-AD65-A200-5377D935A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225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E1B7E5-F058-5486-0A2A-4388F0A6D2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894323-3456-E862-A301-C21FFCD31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C096E-0414-7AF4-61BB-6252DCE7B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1F7E6-7AB1-B2C6-D5E3-18D0E849D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DA893-A387-0E61-0398-F8F806FB2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712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B8D5F-4EB0-F620-2BF6-5B44E0B5C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25BE9-F226-3DEF-59D8-DE5EB04B9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5C9EFC-00AA-A290-AE1D-B92602D32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AC30F-060C-AC79-8DDD-2DE98963D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6AF4E-CE8B-6526-0FCF-4917C95A3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995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93D6C-A3CA-3224-3722-FE2412178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EDD4B-9BD2-EA23-54D8-98BF2E8B6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906E2-1914-0802-84A5-6798CDAE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3854D-D2ED-CFEC-AFF3-A5DA4C7CE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659FDB-5D0D-C551-147C-B45264BB3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959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FAAFC-3000-8435-CA62-884EC1148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69DA5-C6E3-A2E2-D8D0-05E94B158F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530784-9662-422E-3ACF-B7EDEA931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8F893-58F1-7805-D70C-F5F34F985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DE29D5-99B3-FC11-61B7-E70FDE861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5C53F-A802-5C44-B6A7-937356CA5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51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53602-6989-7756-CE4D-00C262D2B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F44AC5-1169-A78D-2988-86EBE07FE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D11594-0192-4B7B-E7FD-9C95F3117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3A00FF-3347-E924-0507-DCB7BA89A9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C7F9CE-8ED6-BA68-499C-87A68A12E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C7E2E9-AE2D-0A0E-5741-B2A2C6BF1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4FE7CB-7C7B-71A2-0582-64A70E6A6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B56FAC-137E-5220-77C2-5793D38E9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046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AA2E3-BEA1-520C-365D-3F0B28841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9FDCEC-CB56-A981-F690-C6ACECCF5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A4AE5F-DA60-4C39-F294-2D098C6C7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64C205-66AA-DBFB-6F14-61CFCD073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986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D6965D-48D7-F8AC-3A1E-75FBFF75F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B8A4AE-B2D8-A1E8-F5F4-45D5084C7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42A06D-1878-ECF5-ED56-50E8E342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798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E0A4-F80A-BECE-0492-1004D40A9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337EE-F8C3-05FA-C3A8-964ACD821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64BE4-A5EE-7D2D-996A-4644BD1F5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5290BA-0E94-D00F-BA71-AD1A9DC15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61214-F34C-0D5E-DC56-094AF678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4EF039-F653-D57C-CE9E-9AF9D6757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363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C4566-B1C2-467A-DAF4-FF07F5895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85F945-83E1-03F9-8BF0-27CAED50CB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6BCF49-333F-929E-12CE-0806B74840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3B7FC9-079B-846B-82BD-E456E2700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F3287-A32F-838C-11C5-788D04B95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E5DF51-AEC3-7E3A-20F2-824236303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84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17157B-5CB8-470A-60B7-A7DBFDCD0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7A84F8-F795-1D33-05AF-3E3C57C6D0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84265-045C-00B4-DC5E-02C61C7A5F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C7FF1-2989-456F-8CD9-061F5D4C1D5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30D87-930C-003E-5302-89DFAF41AA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7C5CF-A376-6676-A296-E382954137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7229A-1F37-4A61-970B-6EDE413C8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57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Drshelden/DP2" TargetMode="External"/><Relationship Id="rId4" Type="http://schemas.openxmlformats.org/officeDocument/2006/relationships/hyperlink" Target="https://desktop.github.com/download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pytho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sktop.github.com/download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eveloper.rhino3d.com/guides/rhinopython/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w3schools.com/python/default.asp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eveloper.rhino3d.com/api/RhinoScriptSyntax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8CE67-024A-4639-E02E-DFEA409C5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/>
          <a:lstStyle/>
          <a:p>
            <a:r>
              <a:rPr lang="en-US" dirty="0"/>
              <a:t>Advanced Design Scripting &amp; </a:t>
            </a:r>
            <a:r>
              <a:rPr lang="en-US" dirty="0" err="1"/>
              <a:t>Parametrics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48D96-004F-6DE9-F64C-3762EAB4D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5860"/>
            <a:ext cx="10515600" cy="501110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Introduction, Grids</a:t>
            </a:r>
          </a:p>
        </p:txBody>
      </p:sp>
    </p:spTree>
    <p:extLst>
      <p:ext uri="{BB962C8B-B14F-4D97-AF65-F5344CB8AC3E}">
        <p14:creationId xmlns:p14="http://schemas.microsoft.com/office/powerpoint/2010/main" val="2450266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DA527C-0ABA-B881-6A3E-F5E3CF8C3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6B550-857A-68D2-52F6-0B9A21E4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672"/>
            <a:ext cx="10515600" cy="610235"/>
          </a:xfrm>
        </p:spPr>
        <p:txBody>
          <a:bodyPr>
            <a:normAutofit fontScale="90000"/>
          </a:bodyPr>
          <a:lstStyle/>
          <a:p>
            <a:r>
              <a:rPr lang="en-US" dirty="0"/>
              <a:t>Setting up the AI coding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8C93A-B71E-0EA0-CD19-010080675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5860"/>
            <a:ext cx="10515600" cy="5011103"/>
          </a:xfrm>
        </p:spPr>
        <p:txBody>
          <a:bodyPr>
            <a:normAutofit/>
          </a:bodyPr>
          <a:lstStyle/>
          <a:p>
            <a:r>
              <a:rPr lang="en-US" dirty="0"/>
              <a:t>Install</a:t>
            </a:r>
          </a:p>
          <a:p>
            <a:pPr lvl="1"/>
            <a:r>
              <a:rPr lang="en-US" dirty="0"/>
              <a:t>visual studio code 	</a:t>
            </a:r>
            <a:r>
              <a:rPr lang="en-US" dirty="0">
                <a:hlinkClick r:id="rId2"/>
              </a:rPr>
              <a:t>https://code.visualstudio.com/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git 			</a:t>
            </a:r>
            <a:r>
              <a:rPr lang="en-US" dirty="0">
                <a:hlinkClick r:id="rId3"/>
              </a:rPr>
              <a:t>https://git-scm.com/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desktop		</a:t>
            </a:r>
            <a:r>
              <a:rPr lang="en-US" dirty="0">
                <a:hlinkClick r:id="rId4"/>
              </a:rPr>
              <a:t>https://desktop.github.com/download/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registration, email me your </a:t>
            </a:r>
            <a:r>
              <a:rPr lang="en-US" dirty="0" err="1"/>
              <a:t>github</a:t>
            </a:r>
            <a:r>
              <a:rPr lang="en-US" dirty="0"/>
              <a:t> ID</a:t>
            </a:r>
          </a:p>
          <a:p>
            <a:r>
              <a:rPr lang="en-US" dirty="0" err="1"/>
              <a:t>Github</a:t>
            </a:r>
            <a:r>
              <a:rPr lang="en-US" dirty="0"/>
              <a:t> course repository: </a:t>
            </a:r>
            <a:r>
              <a:rPr lang="en-US" dirty="0">
                <a:hlinkClick r:id="rId5"/>
              </a:rPr>
              <a:t>https://github.com/Drshelden/DP2</a:t>
            </a:r>
            <a:r>
              <a:rPr lang="en-US" dirty="0"/>
              <a:t> </a:t>
            </a:r>
          </a:p>
          <a:p>
            <a:r>
              <a:rPr lang="en-US" dirty="0"/>
              <a:t>Access Copilot from VS Code</a:t>
            </a:r>
          </a:p>
          <a:p>
            <a:r>
              <a:rPr lang="en-US" dirty="0"/>
              <a:t>Setting up the </a:t>
            </a:r>
            <a:r>
              <a:rPr lang="en-US" dirty="0" err="1"/>
              <a:t>RhinoPython</a:t>
            </a:r>
            <a:r>
              <a:rPr lang="en-US" dirty="0"/>
              <a:t> “integration”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299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2C2C0-1314-62CE-0ED8-01B962662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A7616-375E-A97F-44C1-F740606F2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672"/>
            <a:ext cx="10515600" cy="61023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RhinoPython</a:t>
            </a:r>
            <a:r>
              <a:rPr lang="en-US" dirty="0"/>
              <a:t> integration: Create an Alias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506B0-84B4-6DA1-3451-D843EF9C5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5860"/>
            <a:ext cx="10515600" cy="501110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Tools&gt;Options&gt;Aliases, Import “MakeDPAlias.txt”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DP2setup.bat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 Rhino: “Toolbar”, File-&gt;Open, “Design Programming 2.rui”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the folder “"C:\_LOCAL\DP2\RhinoCode“ in VS Code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Rhino:</a:t>
            </a:r>
          </a:p>
          <a:p>
            <a:pPr>
              <a:buFontTx/>
              <a:buChar char="-"/>
            </a:pPr>
            <a:r>
              <a:rPr lang="en-US" dirty="0"/>
              <a:t>Test the DP alias and the Design Programming button.</a:t>
            </a:r>
          </a:p>
          <a:p>
            <a:pPr>
              <a:buFontTx/>
              <a:buChar char="-"/>
            </a:pPr>
            <a:r>
              <a:rPr lang="en-US" dirty="0"/>
              <a:t>Save "C:\_LOCAL\DP2\RhinoCode\WorkingCode.py“ and DP again</a:t>
            </a:r>
          </a:p>
        </p:txBody>
      </p:sp>
    </p:spTree>
    <p:extLst>
      <p:ext uri="{BB962C8B-B14F-4D97-AF65-F5344CB8AC3E}">
        <p14:creationId xmlns:p14="http://schemas.microsoft.com/office/powerpoint/2010/main" val="1568400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37C97-8A2E-BD54-E1FD-E6CE1A93C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590"/>
            <a:ext cx="10515600" cy="610235"/>
          </a:xfrm>
        </p:spPr>
        <p:txBody>
          <a:bodyPr>
            <a:normAutofit fontScale="90000"/>
          </a:bodyPr>
          <a:lstStyle/>
          <a:p>
            <a:r>
              <a:rPr lang="en-US" dirty="0"/>
              <a:t>Basic importing of libraries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B13981-EF71-8239-CE82-7C51634C9468}"/>
              </a:ext>
            </a:extLst>
          </p:cNvPr>
          <p:cNvSpPr txBox="1"/>
          <p:nvPr/>
        </p:nvSpPr>
        <p:spPr>
          <a:xfrm>
            <a:off x="769620" y="1436698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Always start your program with this:</a:t>
            </a:r>
          </a:p>
          <a:p>
            <a:endParaRPr lang="en-US" b="0" dirty="0">
              <a:solidFill>
                <a:srgbClr val="0000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random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math</a:t>
            </a:r>
          </a:p>
        </p:txBody>
      </p:sp>
    </p:spTree>
    <p:extLst>
      <p:ext uri="{BB962C8B-B14F-4D97-AF65-F5344CB8AC3E}">
        <p14:creationId xmlns:p14="http://schemas.microsoft.com/office/powerpoint/2010/main" val="902543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2882BA-D292-4297-FA9E-49AC5F3FE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417" y="260930"/>
            <a:ext cx="1953712" cy="15595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4D933E-5473-86F2-1088-6B2799D9C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571" y="260930"/>
            <a:ext cx="1688805" cy="15524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0D9BA2-238B-91C8-7947-C1F40CBB6C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8490"/>
          <a:stretch/>
        </p:blipFill>
        <p:spPr>
          <a:xfrm>
            <a:off x="4451522" y="260930"/>
            <a:ext cx="1767743" cy="15526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B08988-3014-FC2F-7B1A-59A23D597C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417" y="2465401"/>
            <a:ext cx="2464701" cy="14301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7BE1B9-47ED-C476-F242-CAD657A8AC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1134" t="61142" r="14619" b="3739"/>
          <a:stretch/>
        </p:blipFill>
        <p:spPr>
          <a:xfrm>
            <a:off x="2999680" y="2465401"/>
            <a:ext cx="1821091" cy="1438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AC95F2-851D-1DE0-B16F-C59B177F08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417" y="4439143"/>
            <a:ext cx="1984482" cy="18608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C44531-3B15-7501-9B59-AA648A8673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33571" y="4424020"/>
            <a:ext cx="2014314" cy="18759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C72F6E-1199-FF4F-FF9E-5C53F2C86A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9393" y="4424020"/>
            <a:ext cx="2309119" cy="187646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3AA8F09-F13B-1150-62EF-CCEEC6A0A1D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9265" y="4423482"/>
            <a:ext cx="2184276" cy="18764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FDE413-9E05-18E0-9E3D-4DB1B33AB8C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814547" y="260930"/>
            <a:ext cx="2776091" cy="15449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7198C91-F129-813E-D402-3F58BA42C6FB}"/>
              </a:ext>
            </a:extLst>
          </p:cNvPr>
          <p:cNvSpPr txBox="1"/>
          <p:nvPr/>
        </p:nvSpPr>
        <p:spPr>
          <a:xfrm>
            <a:off x="426417" y="1831827"/>
            <a:ext cx="19537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2D Grid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3C1B53-5EAB-161A-980C-C0826A0919FD}"/>
              </a:ext>
            </a:extLst>
          </p:cNvPr>
          <p:cNvSpPr txBox="1"/>
          <p:nvPr/>
        </p:nvSpPr>
        <p:spPr>
          <a:xfrm>
            <a:off x="2533571" y="1831827"/>
            <a:ext cx="16888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3D Grid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A5C1A6-6014-EEE5-9758-5022F15BC2AC}"/>
              </a:ext>
            </a:extLst>
          </p:cNvPr>
          <p:cNvSpPr txBox="1"/>
          <p:nvPr/>
        </p:nvSpPr>
        <p:spPr>
          <a:xfrm>
            <a:off x="4451522" y="1831827"/>
            <a:ext cx="17677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3D Grid with Random Spheres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912BBA-BAE8-A2CF-E67F-BA7740EDF9D6}"/>
              </a:ext>
            </a:extLst>
          </p:cNvPr>
          <p:cNvSpPr txBox="1"/>
          <p:nvPr/>
        </p:nvSpPr>
        <p:spPr>
          <a:xfrm>
            <a:off x="8814547" y="1831827"/>
            <a:ext cx="277609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along curve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D5F59A-6AF6-D764-5FEF-F3D309C52532}"/>
              </a:ext>
            </a:extLst>
          </p:cNvPr>
          <p:cNvSpPr txBox="1"/>
          <p:nvPr/>
        </p:nvSpPr>
        <p:spPr>
          <a:xfrm>
            <a:off x="426416" y="3922248"/>
            <a:ext cx="24647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Sine Function 2D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8E7430-CE24-5DC0-E2CC-17E09C59C001}"/>
              </a:ext>
            </a:extLst>
          </p:cNvPr>
          <p:cNvSpPr txBox="1"/>
          <p:nvPr/>
        </p:nvSpPr>
        <p:spPr>
          <a:xfrm>
            <a:off x="2999680" y="3922248"/>
            <a:ext cx="182109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Sine Function 3D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A9AE9D2-BFF1-9ACA-C733-CCFCD704D675}"/>
              </a:ext>
            </a:extLst>
          </p:cNvPr>
          <p:cNvSpPr txBox="1"/>
          <p:nvPr/>
        </p:nvSpPr>
        <p:spPr>
          <a:xfrm>
            <a:off x="426417" y="6320071"/>
            <a:ext cx="19537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cylindrical coordinates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1A49FC-935F-A1CD-ED9A-BEE168EE564B}"/>
              </a:ext>
            </a:extLst>
          </p:cNvPr>
          <p:cNvSpPr txBox="1"/>
          <p:nvPr/>
        </p:nvSpPr>
        <p:spPr>
          <a:xfrm>
            <a:off x="2533571" y="6320071"/>
            <a:ext cx="201431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spherical coordinates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46BEA2-3AAF-BBFF-F909-4772B1043AD4}"/>
              </a:ext>
            </a:extLst>
          </p:cNvPr>
          <p:cNvSpPr txBox="1"/>
          <p:nvPr/>
        </p:nvSpPr>
        <p:spPr>
          <a:xfrm>
            <a:off x="4609393" y="6320071"/>
            <a:ext cx="23091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spherical coordinates with </a:t>
            </a:r>
            <a:r>
              <a:rPr lang="en-US" sz="1200" dirty="0" err="1"/>
              <a:t>boolean</a:t>
            </a:r>
            <a:endParaRPr 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B7BF6F0-BD21-8E58-DD38-0F0DB52D30ED}"/>
              </a:ext>
            </a:extLst>
          </p:cNvPr>
          <p:cNvSpPr txBox="1"/>
          <p:nvPr/>
        </p:nvSpPr>
        <p:spPr>
          <a:xfrm>
            <a:off x="7019266" y="6320071"/>
            <a:ext cx="21842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spherical coordinates with grid</a:t>
            </a:r>
          </a:p>
        </p:txBody>
      </p:sp>
    </p:spTree>
    <p:extLst>
      <p:ext uri="{BB962C8B-B14F-4D97-AF65-F5344CB8AC3E}">
        <p14:creationId xmlns:p14="http://schemas.microsoft.com/office/powerpoint/2010/main" val="3017950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625CA-20AB-272B-3886-A8DDCDD83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C9E57E-89A4-07BC-BFDF-17ABC17167DB}"/>
              </a:ext>
            </a:extLst>
          </p:cNvPr>
          <p:cNvSpPr txBox="1"/>
          <p:nvPr/>
        </p:nvSpPr>
        <p:spPr>
          <a:xfrm>
            <a:off x="755650" y="330200"/>
            <a:ext cx="1706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What’s a “grid”?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D6355DB-91CB-190D-2934-EA97A9388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450" y="514866"/>
            <a:ext cx="6087600" cy="633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91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1D7A7-3F6D-4C03-2377-31872AA8E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661CFBD-1590-7EEC-0893-78A8EDA3AE87}"/>
              </a:ext>
            </a:extLst>
          </p:cNvPr>
          <p:cNvSpPr txBox="1"/>
          <p:nvPr/>
        </p:nvSpPr>
        <p:spPr>
          <a:xfrm>
            <a:off x="746760" y="1075909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 python3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"""Testing pip install specific packages"""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r: </a:t>
            </a:r>
            <a:r>
              <a:rPr lang="en-US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numpy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random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math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zCount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Your Code Here!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done!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84ED200-75F6-F035-BC3D-8BA3A0632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2135"/>
          </a:xfrm>
        </p:spPr>
        <p:txBody>
          <a:bodyPr>
            <a:normAutofit fontScale="90000"/>
          </a:bodyPr>
          <a:lstStyle/>
          <a:p>
            <a:r>
              <a:rPr lang="en-US" dirty="0"/>
              <a:t>Starter file for our class: Class01.00 Starter.py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0B88C345-564C-5AA6-2BAF-34B6F62910AA}"/>
              </a:ext>
            </a:extLst>
          </p:cNvPr>
          <p:cNvSpPr/>
          <p:nvPr/>
        </p:nvSpPr>
        <p:spPr>
          <a:xfrm>
            <a:off x="4677032" y="1075909"/>
            <a:ext cx="185352" cy="654037"/>
          </a:xfrm>
          <a:prstGeom prst="rightBrace">
            <a:avLst>
              <a:gd name="adj1" fmla="val 25035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51E5F9-6D47-3A3D-4104-83A9118B05B5}"/>
              </a:ext>
            </a:extLst>
          </p:cNvPr>
          <p:cNvSpPr txBox="1"/>
          <p:nvPr/>
        </p:nvSpPr>
        <p:spPr>
          <a:xfrm>
            <a:off x="4908550" y="1218261"/>
            <a:ext cx="2937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#some instructions to python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45A25F63-F1A7-71B4-16FE-3BD102DD3FD6}"/>
              </a:ext>
            </a:extLst>
          </p:cNvPr>
          <p:cNvSpPr/>
          <p:nvPr/>
        </p:nvSpPr>
        <p:spPr>
          <a:xfrm>
            <a:off x="4677032" y="1793459"/>
            <a:ext cx="185352" cy="1686341"/>
          </a:xfrm>
          <a:prstGeom prst="rightBrace">
            <a:avLst>
              <a:gd name="adj1" fmla="val 25035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B60A36-F0B1-A369-0894-D275EF0E242C}"/>
              </a:ext>
            </a:extLst>
          </p:cNvPr>
          <p:cNvSpPr txBox="1"/>
          <p:nvPr/>
        </p:nvSpPr>
        <p:spPr>
          <a:xfrm>
            <a:off x="4908550" y="2426563"/>
            <a:ext cx="4894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#import some libraries of code – just like this code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6637874D-6DEF-73E2-60AF-7AABA7130BDA}"/>
              </a:ext>
            </a:extLst>
          </p:cNvPr>
          <p:cNvSpPr/>
          <p:nvPr/>
        </p:nvSpPr>
        <p:spPr>
          <a:xfrm>
            <a:off x="4677032" y="3498023"/>
            <a:ext cx="185352" cy="1454977"/>
          </a:xfrm>
          <a:prstGeom prst="rightBrace">
            <a:avLst>
              <a:gd name="adj1" fmla="val 25035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D265F5-8595-2CFE-154B-37528EF6AF34}"/>
              </a:ext>
            </a:extLst>
          </p:cNvPr>
          <p:cNvSpPr txBox="1"/>
          <p:nvPr/>
        </p:nvSpPr>
        <p:spPr>
          <a:xfrm>
            <a:off x="4908550" y="4004127"/>
            <a:ext cx="4807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#define some variables and set their initial values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37CCBC7B-099C-6B6B-5A47-D9067022E1C3}"/>
              </a:ext>
            </a:extLst>
          </p:cNvPr>
          <p:cNvSpPr/>
          <p:nvPr/>
        </p:nvSpPr>
        <p:spPr>
          <a:xfrm>
            <a:off x="4677032" y="5128055"/>
            <a:ext cx="185352" cy="967945"/>
          </a:xfrm>
          <a:prstGeom prst="rightBrace">
            <a:avLst>
              <a:gd name="adj1" fmla="val 25035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7AA76-F2DB-40E7-8EBA-CCE338E4E2E6}"/>
              </a:ext>
            </a:extLst>
          </p:cNvPr>
          <p:cNvSpPr txBox="1"/>
          <p:nvPr/>
        </p:nvSpPr>
        <p:spPr>
          <a:xfrm>
            <a:off x="4908550" y="5427361"/>
            <a:ext cx="5348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#comments – ignored by Python but useful for humans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12490F7-330D-335A-30CA-58730ED6CB96}"/>
              </a:ext>
            </a:extLst>
          </p:cNvPr>
          <p:cNvCxnSpPr>
            <a:cxnSpLocks/>
          </p:cNvCxnSpPr>
          <p:nvPr/>
        </p:nvCxnSpPr>
        <p:spPr>
          <a:xfrm flipH="1" flipV="1">
            <a:off x="3454400" y="1968500"/>
            <a:ext cx="2247900" cy="0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E0E4630-04F4-7DDC-B47E-7BFB7E11492D}"/>
              </a:ext>
            </a:extLst>
          </p:cNvPr>
          <p:cNvSpPr txBox="1"/>
          <p:nvPr/>
        </p:nvSpPr>
        <p:spPr>
          <a:xfrm>
            <a:off x="5843678" y="1776160"/>
            <a:ext cx="5424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# imports a </a:t>
            </a:r>
            <a:r>
              <a:rPr lang="en-US" u="sng" dirty="0">
                <a:solidFill>
                  <a:srgbClr val="00B050"/>
                </a:solidFill>
              </a:rPr>
              <a:t>namespace </a:t>
            </a:r>
            <a:r>
              <a:rPr lang="en-US" dirty="0">
                <a:solidFill>
                  <a:srgbClr val="00B050"/>
                </a:solidFill>
              </a:rPr>
              <a:t>and calls it by the nickname “</a:t>
            </a:r>
            <a:r>
              <a:rPr lang="en-US" dirty="0" err="1">
                <a:solidFill>
                  <a:srgbClr val="00B050"/>
                </a:solidFill>
              </a:rPr>
              <a:t>rs</a:t>
            </a:r>
            <a:r>
              <a:rPr lang="en-US" dirty="0">
                <a:solidFill>
                  <a:srgbClr val="00B050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48177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B71C96C-0B25-101B-AC68-0471C3D12203}"/>
              </a:ext>
            </a:extLst>
          </p:cNvPr>
          <p:cNvSpPr txBox="1"/>
          <p:nvPr/>
        </p:nvSpPr>
        <p:spPr>
          <a:xfrm>
            <a:off x="746760" y="1075909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 python3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"""Testing pip install specific packages"""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r: </a:t>
            </a:r>
            <a:r>
              <a:rPr lang="en-US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numpy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random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math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zCount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Your Code Here!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done!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58D15C6-AF34-EF33-2851-EDEA84A6F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2135"/>
          </a:xfrm>
        </p:spPr>
        <p:txBody>
          <a:bodyPr>
            <a:normAutofit fontScale="90000"/>
          </a:bodyPr>
          <a:lstStyle/>
          <a:p>
            <a:r>
              <a:rPr lang="en-US" dirty="0"/>
              <a:t>Starter file for our class: Class01.00 Starter.py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0FE05C-9C8A-D89A-FC7F-94A92B8DA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390" y="1075909"/>
            <a:ext cx="4476138" cy="4396105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744E58A-DCD3-7E2C-706F-071ED63D08AF}"/>
              </a:ext>
            </a:extLst>
          </p:cNvPr>
          <p:cNvGrpSpPr/>
          <p:nvPr/>
        </p:nvGrpSpPr>
        <p:grpSpPr>
          <a:xfrm>
            <a:off x="7586496" y="4716620"/>
            <a:ext cx="2151864" cy="813888"/>
            <a:chOff x="7586496" y="4716620"/>
            <a:chExt cx="2151864" cy="813888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D8340FE-7594-B50A-7E61-EA50477088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24775" y="4716780"/>
              <a:ext cx="2013585" cy="813728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04EC2DC-717B-01E6-9BA6-5E38FBCE2BB9}"/>
                </a:ext>
              </a:extLst>
            </p:cNvPr>
            <p:cNvSpPr txBox="1"/>
            <p:nvPr/>
          </p:nvSpPr>
          <p:spPr>
            <a:xfrm rot="20208132">
              <a:off x="8534400" y="5067231"/>
              <a:ext cx="7726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rgbClr val="FF0000"/>
                  </a:solidFill>
                </a:rPr>
                <a:t>xCount</a:t>
              </a:r>
              <a:endParaRPr lang="en-US" sz="1600" dirty="0">
                <a:solidFill>
                  <a:srgbClr val="FF0000"/>
                </a:solidFill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4893648-08D2-82C6-7DAA-7A965B786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86496" y="5058267"/>
              <a:ext cx="511914" cy="206874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FD6B4B-766B-6C8C-2580-C828582BD7AC}"/>
                </a:ext>
              </a:extLst>
            </p:cNvPr>
            <p:cNvSpPr txBox="1"/>
            <p:nvPr/>
          </p:nvSpPr>
          <p:spPr>
            <a:xfrm rot="20208132">
              <a:off x="8202142" y="4716620"/>
              <a:ext cx="5936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rgbClr val="FF0000"/>
                  </a:solidFill>
                </a:rPr>
                <a:t>xSize</a:t>
              </a:r>
              <a:endParaRPr lang="en-US" sz="16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A76928F-8CA1-7F30-4247-C0587CE31758}"/>
              </a:ext>
            </a:extLst>
          </p:cNvPr>
          <p:cNvGrpSpPr/>
          <p:nvPr/>
        </p:nvGrpSpPr>
        <p:grpSpPr>
          <a:xfrm rot="4737681">
            <a:off x="5609111" y="4423713"/>
            <a:ext cx="1774490" cy="700843"/>
            <a:chOff x="7586496" y="4680620"/>
            <a:chExt cx="2151864" cy="849888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77B9E61-BD96-0B8E-4553-7123C3EF2E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24775" y="4716780"/>
              <a:ext cx="2013585" cy="813728"/>
            </a:xfrm>
            <a:prstGeom prst="straightConnector1">
              <a:avLst/>
            </a:prstGeom>
            <a:ln>
              <a:solidFill>
                <a:srgbClr val="00B05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324AA30-7B27-145C-7CEC-BAC472A5CB7B}"/>
                </a:ext>
              </a:extLst>
            </p:cNvPr>
            <p:cNvSpPr txBox="1"/>
            <p:nvPr/>
          </p:nvSpPr>
          <p:spPr>
            <a:xfrm rot="20208132">
              <a:off x="8449326" y="5031232"/>
              <a:ext cx="942796" cy="410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rgbClr val="00B050"/>
                  </a:solidFill>
                </a:rPr>
                <a:t>yCount</a:t>
              </a:r>
              <a:endParaRPr lang="en-US" sz="1600" dirty="0">
                <a:solidFill>
                  <a:srgbClr val="00B050"/>
                </a:solidFill>
              </a:endParaRP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EF84857-C64A-3DC8-E373-991300726B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86496" y="5058267"/>
              <a:ext cx="511914" cy="206874"/>
            </a:xfrm>
            <a:prstGeom prst="straightConnector1">
              <a:avLst/>
            </a:prstGeom>
            <a:ln>
              <a:solidFill>
                <a:srgbClr val="00B05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5AAB6CE-79A6-D61B-3193-81885FA442E4}"/>
                </a:ext>
              </a:extLst>
            </p:cNvPr>
            <p:cNvSpPr txBox="1"/>
            <p:nvPr/>
          </p:nvSpPr>
          <p:spPr>
            <a:xfrm rot="20208132">
              <a:off x="8136105" y="4680620"/>
              <a:ext cx="725701" cy="410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rgbClr val="00B050"/>
                  </a:solidFill>
                </a:rPr>
                <a:t>ySize</a:t>
              </a:r>
              <a:endParaRPr lang="en-US" sz="1600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704C544-568E-4D23-5102-D6C952951AA7}"/>
              </a:ext>
            </a:extLst>
          </p:cNvPr>
          <p:cNvGrpSpPr/>
          <p:nvPr/>
        </p:nvGrpSpPr>
        <p:grpSpPr>
          <a:xfrm rot="17566213">
            <a:off x="9186958" y="3078579"/>
            <a:ext cx="1774490" cy="700843"/>
            <a:chOff x="7586496" y="4680620"/>
            <a:chExt cx="2151864" cy="849888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3B94032-A5C2-5393-C0D7-A5F8B7B4BF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24775" y="4716780"/>
              <a:ext cx="2013585" cy="813728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B8F8647-3A2D-8B91-2B8A-D42CF29405C7}"/>
                </a:ext>
              </a:extLst>
            </p:cNvPr>
            <p:cNvSpPr txBox="1"/>
            <p:nvPr/>
          </p:nvSpPr>
          <p:spPr>
            <a:xfrm rot="20208132">
              <a:off x="8449326" y="5031232"/>
              <a:ext cx="942796" cy="410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rgbClr val="0070C0"/>
                  </a:solidFill>
                </a:rPr>
                <a:t>yCount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84EF8890-FB75-6EFA-0E83-66E60BEA25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86496" y="5058267"/>
              <a:ext cx="511914" cy="206874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BEAD97D-FB5D-CED2-6329-A91AED70D574}"/>
                </a:ext>
              </a:extLst>
            </p:cNvPr>
            <p:cNvSpPr txBox="1"/>
            <p:nvPr/>
          </p:nvSpPr>
          <p:spPr>
            <a:xfrm rot="20208132">
              <a:off x="8136105" y="4680620"/>
              <a:ext cx="725701" cy="410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rgbClr val="0070C0"/>
                  </a:solidFill>
                </a:rPr>
                <a:t>ySize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628BEE0-5D33-631C-4DD4-F695FD8B42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06"/>
          <a:stretch/>
        </p:blipFill>
        <p:spPr>
          <a:xfrm>
            <a:off x="838200" y="5544275"/>
            <a:ext cx="2452235" cy="73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460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9DA08-E159-6A52-CB5F-40A8C054C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197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range</a:t>
            </a:r>
            <a:r>
              <a:rPr lang="en-US" dirty="0"/>
              <a:t>() </a:t>
            </a:r>
            <a:r>
              <a:rPr lang="en-US" dirty="0">
                <a:solidFill>
                  <a:srgbClr val="00B050"/>
                </a:solidFill>
              </a:rPr>
              <a:t># python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13AD6C-CD34-0C31-BBEE-97F7FCA4BD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666"/>
          <a:stretch/>
        </p:blipFill>
        <p:spPr>
          <a:xfrm>
            <a:off x="85183" y="927100"/>
            <a:ext cx="6747417" cy="47560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276319-6762-7AB7-4ADF-A42EF7A15F5F}"/>
              </a:ext>
            </a:extLst>
          </p:cNvPr>
          <p:cNvSpPr txBox="1"/>
          <p:nvPr/>
        </p:nvSpPr>
        <p:spPr>
          <a:xfrm>
            <a:off x="7175500" y="927100"/>
            <a:ext cx="52705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predefined </a:t>
            </a:r>
            <a:r>
              <a:rPr lang="en-US" b="1" dirty="0"/>
              <a:t>function</a:t>
            </a:r>
            <a:r>
              <a:rPr lang="en-US" dirty="0"/>
              <a:t> in the python base language library:</a:t>
            </a:r>
          </a:p>
          <a:p>
            <a:endParaRPr lang="en-US" dirty="0"/>
          </a:p>
          <a:p>
            <a:r>
              <a:rPr lang="en-US" dirty="0"/>
              <a:t>Given an integer </a:t>
            </a:r>
            <a:r>
              <a:rPr lang="en-US" i="1" dirty="0"/>
              <a:t>stop</a:t>
            </a:r>
            <a:r>
              <a:rPr lang="en-US" dirty="0"/>
              <a:t> </a:t>
            </a:r>
          </a:p>
          <a:p>
            <a:r>
              <a:rPr lang="en-US" dirty="0"/>
              <a:t>Returns an </a:t>
            </a:r>
            <a:r>
              <a:rPr lang="en-US" b="1" dirty="0"/>
              <a:t>array</a:t>
            </a:r>
            <a:r>
              <a:rPr lang="en-US" dirty="0"/>
              <a:t> of integers </a:t>
            </a:r>
          </a:p>
          <a:p>
            <a:r>
              <a:rPr lang="en-US" dirty="0"/>
              <a:t>	[0, 1, … </a:t>
            </a:r>
            <a:r>
              <a:rPr lang="en-US" i="1" dirty="0"/>
              <a:t>stop</a:t>
            </a:r>
            <a:r>
              <a:rPr lang="en-US" dirty="0"/>
              <a:t> – 1]</a:t>
            </a:r>
          </a:p>
          <a:p>
            <a:endParaRPr lang="en-US" dirty="0"/>
          </a:p>
          <a:p>
            <a:r>
              <a:rPr lang="en-US" dirty="0"/>
              <a:t>Some options:</a:t>
            </a:r>
          </a:p>
          <a:p>
            <a:r>
              <a:rPr lang="en-US" b="1" dirty="0"/>
              <a:t>range</a:t>
            </a:r>
            <a:r>
              <a:rPr lang="en-US" dirty="0"/>
              <a:t>(</a:t>
            </a:r>
            <a:r>
              <a:rPr lang="en-US" i="1" dirty="0"/>
              <a:t>stop</a:t>
            </a:r>
            <a:r>
              <a:rPr lang="en-US" dirty="0"/>
              <a:t>) -&gt; [0, …, </a:t>
            </a:r>
            <a:r>
              <a:rPr lang="en-US" i="1" dirty="0"/>
              <a:t>stop</a:t>
            </a:r>
            <a:r>
              <a:rPr lang="en-US" dirty="0"/>
              <a:t> – 1]</a:t>
            </a:r>
          </a:p>
          <a:p>
            <a:r>
              <a:rPr lang="en-US" b="1" dirty="0"/>
              <a:t>range</a:t>
            </a:r>
            <a:r>
              <a:rPr lang="en-US" dirty="0"/>
              <a:t>(</a:t>
            </a:r>
            <a:r>
              <a:rPr lang="en-US" i="1" dirty="0"/>
              <a:t>start</a:t>
            </a:r>
            <a:r>
              <a:rPr lang="en-US" dirty="0"/>
              <a:t>, </a:t>
            </a:r>
            <a:r>
              <a:rPr lang="en-US" i="1" dirty="0"/>
              <a:t>stop</a:t>
            </a:r>
            <a:r>
              <a:rPr lang="en-US" dirty="0"/>
              <a:t>) -&gt; [</a:t>
            </a:r>
            <a:r>
              <a:rPr lang="en-US" i="1" dirty="0"/>
              <a:t>start</a:t>
            </a:r>
            <a:r>
              <a:rPr lang="en-US" dirty="0"/>
              <a:t>, …, </a:t>
            </a:r>
            <a:r>
              <a:rPr lang="en-US" i="1" dirty="0"/>
              <a:t>stop</a:t>
            </a:r>
            <a:r>
              <a:rPr lang="en-US" dirty="0"/>
              <a:t> -1]</a:t>
            </a:r>
          </a:p>
          <a:p>
            <a:r>
              <a:rPr lang="en-US" b="1" dirty="0"/>
              <a:t>range</a:t>
            </a:r>
            <a:r>
              <a:rPr lang="en-US" dirty="0"/>
              <a:t>(</a:t>
            </a:r>
            <a:r>
              <a:rPr lang="en-US" i="1" dirty="0"/>
              <a:t>start</a:t>
            </a:r>
            <a:r>
              <a:rPr lang="en-US" dirty="0"/>
              <a:t>, </a:t>
            </a:r>
            <a:r>
              <a:rPr lang="en-US" i="1" dirty="0"/>
              <a:t>stop</a:t>
            </a:r>
            <a:r>
              <a:rPr lang="en-US" dirty="0"/>
              <a:t>, </a:t>
            </a:r>
            <a:r>
              <a:rPr lang="en-US" i="1" dirty="0"/>
              <a:t>step</a:t>
            </a:r>
            <a:r>
              <a:rPr lang="en-US" dirty="0"/>
              <a:t>) -&gt; </a:t>
            </a:r>
          </a:p>
          <a:p>
            <a:r>
              <a:rPr lang="en-US" dirty="0"/>
              <a:t>[</a:t>
            </a:r>
            <a:r>
              <a:rPr lang="en-US" i="1" dirty="0"/>
              <a:t>start</a:t>
            </a:r>
            <a:r>
              <a:rPr lang="en-US" dirty="0"/>
              <a:t>, </a:t>
            </a:r>
            <a:r>
              <a:rPr lang="en-US" i="1" dirty="0"/>
              <a:t>start + step, start + 2*step, </a:t>
            </a:r>
            <a:r>
              <a:rPr lang="en-US" dirty="0"/>
              <a:t>…, </a:t>
            </a:r>
            <a:r>
              <a:rPr lang="en-US" i="1" dirty="0"/>
              <a:t>stop</a:t>
            </a:r>
            <a:r>
              <a:rPr lang="en-US" dirty="0"/>
              <a:t> -1]</a:t>
            </a:r>
          </a:p>
          <a:p>
            <a:endParaRPr lang="en-US" dirty="0"/>
          </a:p>
          <a:p>
            <a:r>
              <a:rPr lang="en-US" dirty="0"/>
              <a:t>x = range(5)  </a:t>
            </a:r>
            <a:r>
              <a:rPr lang="en-US" dirty="0">
                <a:solidFill>
                  <a:srgbClr val="00B050"/>
                </a:solidFill>
              </a:rPr>
              <a:t># creates an array [0,…,4]</a:t>
            </a:r>
          </a:p>
          <a:p>
            <a:r>
              <a:rPr lang="en-US" dirty="0"/>
              <a:t>for </a:t>
            </a:r>
            <a:r>
              <a:rPr lang="en-US" b="1" dirty="0"/>
              <a:t>n</a:t>
            </a:r>
            <a:r>
              <a:rPr lang="en-US" dirty="0"/>
              <a:t> in range(x): </a:t>
            </a:r>
            <a:r>
              <a:rPr lang="en-US" dirty="0">
                <a:solidFill>
                  <a:srgbClr val="00B050"/>
                </a:solidFill>
              </a:rPr>
              <a:t>#makes an arbitrary variable n</a:t>
            </a:r>
          </a:p>
          <a:p>
            <a:r>
              <a:rPr lang="en-US" dirty="0">
                <a:solidFill>
                  <a:srgbClr val="00B050"/>
                </a:solidFill>
              </a:rPr>
              <a:t>	             for each value in x assigns this</a:t>
            </a:r>
          </a:p>
          <a:p>
            <a:r>
              <a:rPr lang="en-US" dirty="0">
                <a:solidFill>
                  <a:srgbClr val="00B050"/>
                </a:solidFill>
              </a:rPr>
              <a:t>	            value to n and runs the nested code</a:t>
            </a:r>
          </a:p>
          <a:p>
            <a:r>
              <a:rPr lang="en-US" dirty="0"/>
              <a:t>      print(n)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609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22CDEB1-9DBB-82DE-26D5-08AC3FA7595A}"/>
              </a:ext>
            </a:extLst>
          </p:cNvPr>
          <p:cNvSpPr txBox="1"/>
          <p:nvPr/>
        </p:nvSpPr>
        <p:spPr>
          <a:xfrm>
            <a:off x="5583936" y="505122"/>
            <a:ext cx="6827520" cy="533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 python3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"""Testing pip install specific packages"""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r: </a:t>
            </a:r>
            <a:r>
              <a:rPr lang="en-US" sz="11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numpy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random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math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out the coordinates of each point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for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x </a:t>
            </a:r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in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range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xCount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for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y </a:t>
            </a:r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in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range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yCount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100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rs.AddPoint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((x * </a:t>
            </a:r>
            <a:r>
              <a:rPr lang="en-US" sz="11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xScale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, y * yScale,0))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(x, y,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     </a:t>
            </a: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done!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8D65B8-B05E-1C44-6CFB-6F89BE650FA3}"/>
              </a:ext>
            </a:extLst>
          </p:cNvPr>
          <p:cNvSpPr txBox="1"/>
          <p:nvPr/>
        </p:nvSpPr>
        <p:spPr>
          <a:xfrm>
            <a:off x="426417" y="4605624"/>
            <a:ext cx="3829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Class01.01 2D Grid.py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55AB2A-E044-E660-B543-9EC334496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417" y="505122"/>
            <a:ext cx="4344006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758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22CDEB1-9DBB-82DE-26D5-08AC3FA7595A}"/>
              </a:ext>
            </a:extLst>
          </p:cNvPr>
          <p:cNvSpPr txBox="1"/>
          <p:nvPr/>
        </p:nvSpPr>
        <p:spPr>
          <a:xfrm>
            <a:off x="5583936" y="505122"/>
            <a:ext cx="6827520" cy="533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 python3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"""Testing pip install specific packages"""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r: </a:t>
            </a:r>
            <a:r>
              <a:rPr lang="en-US" sz="11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numpy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random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math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out the coordinates of each point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for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z </a:t>
            </a:r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in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range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zCount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rs.AddPoint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((x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y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yScale,z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(x, y,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     </a:t>
            </a: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done!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8D65B8-B05E-1C44-6CFB-6F89BE650FA3}"/>
              </a:ext>
            </a:extLst>
          </p:cNvPr>
          <p:cNvSpPr txBox="1"/>
          <p:nvPr/>
        </p:nvSpPr>
        <p:spPr>
          <a:xfrm>
            <a:off x="583075" y="4605624"/>
            <a:ext cx="3829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Class01.02 3D Grid.py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67FFBAB-90BD-2151-CF6F-1E5B162C3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212" y="236915"/>
            <a:ext cx="4010585" cy="368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157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13889-F012-9616-1467-4666B41CE1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1704E-0DCF-F619-568D-4D44A8435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/>
          <a:lstStyle/>
          <a:p>
            <a:r>
              <a:rPr lang="en-US" dirty="0"/>
              <a:t>Class motivations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41F50-E837-2F59-8F33-562823AA4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5860"/>
            <a:ext cx="11004550" cy="5011103"/>
          </a:xfrm>
        </p:spPr>
        <p:txBody>
          <a:bodyPr>
            <a:normAutofit/>
          </a:bodyPr>
          <a:lstStyle/>
          <a:p>
            <a:r>
              <a:rPr lang="en-US" dirty="0"/>
              <a:t>“Computational thinking”</a:t>
            </a:r>
          </a:p>
          <a:p>
            <a:pPr lvl="1"/>
            <a:r>
              <a:rPr lang="en-US" dirty="0"/>
              <a:t>Learn the constructs of computing, programming, and AI</a:t>
            </a:r>
          </a:p>
          <a:p>
            <a:pPr marL="457200" lvl="1" indent="0">
              <a:buNone/>
            </a:pPr>
            <a:r>
              <a:rPr lang="en-US" dirty="0"/>
              <a:t>	Problems into systems, sequence &amp; partition development, etc.</a:t>
            </a:r>
          </a:p>
          <a:p>
            <a:pPr lvl="1"/>
            <a:r>
              <a:rPr lang="en-US" dirty="0"/>
              <a:t>Computation geometry &amp; geometric algorithms</a:t>
            </a:r>
          </a:p>
          <a:p>
            <a:r>
              <a:rPr lang="en-US" dirty="0"/>
              <a:t>Skills</a:t>
            </a:r>
          </a:p>
          <a:p>
            <a:pPr lvl="1"/>
            <a:r>
              <a:rPr lang="en-US" dirty="0"/>
              <a:t>advanced Rhino, what’s going on “under the hood”, how to control it</a:t>
            </a:r>
          </a:p>
          <a:p>
            <a:pPr lvl="1"/>
            <a:r>
              <a:rPr lang="en-US" dirty="0"/>
              <a:t>Python – a very easy &amp; powerful programming language</a:t>
            </a:r>
            <a:br>
              <a:rPr lang="en-US" dirty="0"/>
            </a:br>
            <a:r>
              <a:rPr lang="en-US" dirty="0"/>
              <a:t>		an ecosystem of libraries, APIs</a:t>
            </a:r>
          </a:p>
          <a:p>
            <a:pPr lvl="1"/>
            <a:r>
              <a:rPr lang="en-US" dirty="0"/>
              <a:t>How to hack</a:t>
            </a:r>
          </a:p>
          <a:p>
            <a:r>
              <a:rPr lang="en-US" dirty="0"/>
              <a:t>And, then there’s AI…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2490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22CDEB1-9DBB-82DE-26D5-08AC3FA7595A}"/>
              </a:ext>
            </a:extLst>
          </p:cNvPr>
          <p:cNvSpPr txBox="1"/>
          <p:nvPr/>
        </p:nvSpPr>
        <p:spPr>
          <a:xfrm>
            <a:off x="4815840" y="505122"/>
            <a:ext cx="7595616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 python3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"""Testing pip install specific packages"""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r: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numpy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random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math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out the coordinates of each point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z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rs.AddPoint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((x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y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yScale,z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(x, y,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  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if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(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() &lt;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0.25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):   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sphereId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rs.AddSphere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((x *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xScale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 y *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yScale,z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*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zScale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),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rSphere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rs.ObjectColor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sphereId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, [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),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), \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) ])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done!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8D65B8-B05E-1C44-6CFB-6F89BE650FA3}"/>
              </a:ext>
            </a:extLst>
          </p:cNvPr>
          <p:cNvSpPr txBox="1"/>
          <p:nvPr/>
        </p:nvSpPr>
        <p:spPr>
          <a:xfrm>
            <a:off x="583074" y="4605624"/>
            <a:ext cx="48195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Class01.03 3D Grid with Random Spheres.py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869DE9-5DA3-465C-51B7-EF795C6734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490"/>
          <a:stretch/>
        </p:blipFill>
        <p:spPr>
          <a:xfrm>
            <a:off x="464469" y="340743"/>
            <a:ext cx="4099911" cy="36009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55F1DB-4B50-C06B-A6FC-9AD5F27C2E25}"/>
              </a:ext>
            </a:extLst>
          </p:cNvPr>
          <p:cNvSpPr txBox="1"/>
          <p:nvPr/>
        </p:nvSpPr>
        <p:spPr>
          <a:xfrm>
            <a:off x="583074" y="5588000"/>
            <a:ext cx="3051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random and </a:t>
            </a:r>
            <a:r>
              <a:rPr lang="en-US" dirty="0" err="1"/>
              <a:t>random.random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454894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22CDEB1-9DBB-82DE-26D5-08AC3FA7595A}"/>
              </a:ext>
            </a:extLst>
          </p:cNvPr>
          <p:cNvSpPr txBox="1"/>
          <p:nvPr/>
        </p:nvSpPr>
        <p:spPr>
          <a:xfrm>
            <a:off x="5171303" y="505122"/>
            <a:ext cx="7240153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 python3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"""Testing pip install specific packages"""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r: </a:t>
            </a:r>
            <a:r>
              <a:rPr lang="en-US" sz="11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numpy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random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math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16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listValues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np.arange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listValues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out the coordinates of each point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listValues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y = </a:t>
            </a:r>
            <a:r>
              <a:rPr lang="en-US" sz="11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math.sin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(x)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sphereId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rs.AddSphere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 (x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y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#print(sphereId)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rs.ObjectColor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sphereId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\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])               </a:t>
            </a: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done!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8D65B8-B05E-1C44-6CFB-6F89BE650FA3}"/>
              </a:ext>
            </a:extLst>
          </p:cNvPr>
          <p:cNvSpPr txBox="1"/>
          <p:nvPr/>
        </p:nvSpPr>
        <p:spPr>
          <a:xfrm>
            <a:off x="583075" y="3649346"/>
            <a:ext cx="3829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Class01.05 Sine Function 2D.py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54327F-2BCE-147A-F810-74715D87B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75" y="505122"/>
            <a:ext cx="4341027" cy="2518867"/>
          </a:xfrm>
          <a:prstGeom prst="rect">
            <a:avLst/>
          </a:prstGeom>
        </p:spPr>
      </p:pic>
      <p:sp>
        <p:nvSpPr>
          <p:cNvPr id="4" name="AutoShape 2" descr="Graphs of Sine, Cosine and Tangent">
            <a:extLst>
              <a:ext uri="{FF2B5EF4-FFF2-40B4-BE49-F238E27FC236}">
                <a16:creationId xmlns:a16="http://schemas.microsoft.com/office/drawing/2014/main" id="{3ECE7391-CA1A-2849-EDEC-8F2E0504C87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3C6E60-5DDA-4C1B-319E-6545A83F9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587" y="4349750"/>
            <a:ext cx="3857625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519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D7BF29-4A77-3091-44DF-D2D54E12D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525CA0-EA89-12B8-222B-603E8CB17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530" y="539915"/>
            <a:ext cx="7576476" cy="36789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836DB2-1484-017B-D4EB-4C575FEEBF8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DA3AA"/>
              </a:clrFrom>
              <a:clrTo>
                <a:srgbClr val="9DA3A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9858" y="4695024"/>
            <a:ext cx="1833819" cy="1571845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2D52CE14-FB01-8D91-9F22-3743005FCFBB}"/>
              </a:ext>
            </a:extLst>
          </p:cNvPr>
          <p:cNvGrpSpPr/>
          <p:nvPr/>
        </p:nvGrpSpPr>
        <p:grpSpPr>
          <a:xfrm>
            <a:off x="502514" y="902418"/>
            <a:ext cx="3782325" cy="2585323"/>
            <a:chOff x="8535728" y="902418"/>
            <a:chExt cx="3782325" cy="258532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7DACA12-364F-53C3-B6C5-0FDA9E3B3740}"/>
                </a:ext>
              </a:extLst>
            </p:cNvPr>
            <p:cNvSpPr txBox="1"/>
            <p:nvPr/>
          </p:nvSpPr>
          <p:spPr>
            <a:xfrm>
              <a:off x="8535728" y="976183"/>
              <a:ext cx="688009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Sin =</a:t>
              </a:r>
            </a:p>
            <a:p>
              <a:endParaRPr lang="en-US" dirty="0"/>
            </a:p>
            <a:p>
              <a:endParaRPr lang="en-US" dirty="0"/>
            </a:p>
            <a:p>
              <a:r>
                <a:rPr lang="en-US" dirty="0"/>
                <a:t>Cos =</a:t>
              </a:r>
            </a:p>
            <a:p>
              <a:endParaRPr lang="en-US" dirty="0"/>
            </a:p>
            <a:p>
              <a:endParaRPr lang="en-US" dirty="0"/>
            </a:p>
            <a:p>
              <a:r>
                <a:rPr lang="en-US" dirty="0"/>
                <a:t>Tan =</a:t>
              </a:r>
            </a:p>
            <a:p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02DCC8-BC14-21F4-45A5-50DA8301D047}"/>
                </a:ext>
              </a:extLst>
            </p:cNvPr>
            <p:cNvSpPr txBox="1"/>
            <p:nvPr/>
          </p:nvSpPr>
          <p:spPr>
            <a:xfrm>
              <a:off x="9141923" y="902418"/>
              <a:ext cx="336952" cy="2585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/>
                <a:t>O</a:t>
              </a:r>
            </a:p>
            <a:p>
              <a:r>
                <a:rPr lang="en-US" dirty="0"/>
                <a:t>H</a:t>
              </a:r>
            </a:p>
            <a:p>
              <a:endParaRPr lang="en-US" dirty="0"/>
            </a:p>
            <a:p>
              <a:r>
                <a:rPr lang="en-US" u="sng" dirty="0"/>
                <a:t>A</a:t>
              </a:r>
            </a:p>
            <a:p>
              <a:r>
                <a:rPr lang="en-US" dirty="0"/>
                <a:t>H</a:t>
              </a:r>
            </a:p>
            <a:p>
              <a:endParaRPr lang="en-US" dirty="0"/>
            </a:p>
            <a:p>
              <a:r>
                <a:rPr lang="en-US" u="sng" dirty="0"/>
                <a:t>O</a:t>
              </a:r>
            </a:p>
            <a:p>
              <a:r>
                <a:rPr lang="en-US" dirty="0"/>
                <a:t>A</a:t>
              </a:r>
            </a:p>
            <a:p>
              <a:endParaRPr lang="en-US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B5475B51-A229-5609-E947-C1A518DF6D33}"/>
                </a:ext>
              </a:extLst>
            </p:cNvPr>
            <p:cNvSpPr/>
            <p:nvPr/>
          </p:nvSpPr>
          <p:spPr>
            <a:xfrm flipH="1">
              <a:off x="10085070" y="1408669"/>
              <a:ext cx="1229496" cy="1037968"/>
            </a:xfrm>
            <a:prstGeom prst="rt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CD727AF-7332-8A60-1F90-4EC2A5C2BB88}"/>
                </a:ext>
              </a:extLst>
            </p:cNvPr>
            <p:cNvSpPr txBox="1"/>
            <p:nvPr/>
          </p:nvSpPr>
          <p:spPr>
            <a:xfrm>
              <a:off x="11258248" y="1761013"/>
              <a:ext cx="105980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O</a:t>
              </a: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pposite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4E401BC-5699-F486-3488-564695679637}"/>
                </a:ext>
              </a:extLst>
            </p:cNvPr>
            <p:cNvSpPr txBox="1"/>
            <p:nvPr/>
          </p:nvSpPr>
          <p:spPr>
            <a:xfrm>
              <a:off x="10186799" y="2482689"/>
              <a:ext cx="12294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A</a:t>
              </a: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djacent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B15DC47-D0F6-D718-7D19-A5310695DE6C}"/>
                </a:ext>
              </a:extLst>
            </p:cNvPr>
            <p:cNvSpPr txBox="1"/>
            <p:nvPr/>
          </p:nvSpPr>
          <p:spPr>
            <a:xfrm rot="19210000">
              <a:off x="9916089" y="1568953"/>
              <a:ext cx="15111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H</a:t>
              </a: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ypotenuse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2853B2-D878-45E7-FC83-05DCE70B2561}"/>
              </a:ext>
            </a:extLst>
          </p:cNvPr>
          <p:cNvGrpSpPr/>
          <p:nvPr/>
        </p:nvGrpSpPr>
        <p:grpSpPr>
          <a:xfrm>
            <a:off x="2891484" y="4628340"/>
            <a:ext cx="2562583" cy="1638529"/>
            <a:chOff x="2891484" y="4628340"/>
            <a:chExt cx="2562583" cy="163852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2DBD6E0-A295-8251-0797-8C918F04D0E0}"/>
                </a:ext>
              </a:extLst>
            </p:cNvPr>
            <p:cNvSpPr/>
            <p:nvPr/>
          </p:nvSpPr>
          <p:spPr>
            <a:xfrm>
              <a:off x="5013347" y="5048250"/>
              <a:ext cx="288903" cy="1778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3F76F48-F781-357E-43E7-11C085B78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9DA3AA"/>
                </a:clrFrom>
                <a:clrTo>
                  <a:srgbClr val="9DA3AA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891484" y="4628340"/>
              <a:ext cx="2562583" cy="1638529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C893DA7-FF91-C8C2-E3F4-C73D286CC380}"/>
              </a:ext>
            </a:extLst>
          </p:cNvPr>
          <p:cNvGrpSpPr/>
          <p:nvPr/>
        </p:nvGrpSpPr>
        <p:grpSpPr>
          <a:xfrm>
            <a:off x="5761155" y="4742648"/>
            <a:ext cx="2491135" cy="2081503"/>
            <a:chOff x="5761155" y="4742648"/>
            <a:chExt cx="2491135" cy="208150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C444FF2-5633-87DD-18F6-001E675B8D6D}"/>
                </a:ext>
              </a:extLst>
            </p:cNvPr>
            <p:cNvSpPr/>
            <p:nvPr/>
          </p:nvSpPr>
          <p:spPr>
            <a:xfrm>
              <a:off x="7769247" y="4927600"/>
              <a:ext cx="288903" cy="29845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0FE533F-561C-A914-A377-F168C24F5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9DA3AA"/>
                </a:clrFrom>
                <a:clrTo>
                  <a:srgbClr val="9DA3AA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761155" y="4742648"/>
              <a:ext cx="2491135" cy="2081503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8B029D6-49C0-1B10-023F-C11FFAADF9FD}"/>
              </a:ext>
            </a:extLst>
          </p:cNvPr>
          <p:cNvGrpSpPr/>
          <p:nvPr/>
        </p:nvGrpSpPr>
        <p:grpSpPr>
          <a:xfrm>
            <a:off x="8419071" y="4742648"/>
            <a:ext cx="2119609" cy="2148188"/>
            <a:chOff x="8419071" y="4742648"/>
            <a:chExt cx="2119609" cy="214818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E34A1AA-98FF-4F4B-FF13-022EFCD0C8EB}"/>
                </a:ext>
              </a:extLst>
            </p:cNvPr>
            <p:cNvSpPr/>
            <p:nvPr/>
          </p:nvSpPr>
          <p:spPr>
            <a:xfrm>
              <a:off x="9921790" y="4899025"/>
              <a:ext cx="288903" cy="1778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703163E-644C-DE01-8271-07BE1567A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9DA3AA"/>
                </a:clrFrom>
                <a:clrTo>
                  <a:srgbClr val="9DA3AA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419071" y="4742648"/>
              <a:ext cx="2119609" cy="2148188"/>
            </a:xfrm>
            <a:prstGeom prst="rect">
              <a:avLst/>
            </a:prstGeom>
          </p:spPr>
        </p:pic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9C021781-B0EE-3884-79CB-37E35A4CFE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0937" y="4502193"/>
            <a:ext cx="1581063" cy="1281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2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2EC70-0C04-9EB6-6838-6A6CC646F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F3E8F781-76DE-B5A9-03E3-0E98BDB0903B}"/>
              </a:ext>
            </a:extLst>
          </p:cNvPr>
          <p:cNvGrpSpPr/>
          <p:nvPr/>
        </p:nvGrpSpPr>
        <p:grpSpPr>
          <a:xfrm>
            <a:off x="502514" y="902418"/>
            <a:ext cx="3782325" cy="2585323"/>
            <a:chOff x="8535728" y="902418"/>
            <a:chExt cx="3782325" cy="258532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8DB8A17-9E1C-24D1-7520-DBC4CA279714}"/>
                </a:ext>
              </a:extLst>
            </p:cNvPr>
            <p:cNvSpPr txBox="1"/>
            <p:nvPr/>
          </p:nvSpPr>
          <p:spPr>
            <a:xfrm>
              <a:off x="8535728" y="976183"/>
              <a:ext cx="688009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Sin =</a:t>
              </a:r>
            </a:p>
            <a:p>
              <a:endParaRPr lang="en-US" dirty="0"/>
            </a:p>
            <a:p>
              <a:endParaRPr lang="en-US" dirty="0"/>
            </a:p>
            <a:p>
              <a:r>
                <a:rPr lang="en-US" dirty="0"/>
                <a:t>Cos =</a:t>
              </a:r>
            </a:p>
            <a:p>
              <a:endParaRPr lang="en-US" dirty="0"/>
            </a:p>
            <a:p>
              <a:endParaRPr lang="en-US" dirty="0"/>
            </a:p>
            <a:p>
              <a:r>
                <a:rPr lang="en-US" dirty="0"/>
                <a:t>Tan =</a:t>
              </a:r>
            </a:p>
            <a:p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786B10-DA68-E917-C509-FE112B7A0B72}"/>
                </a:ext>
              </a:extLst>
            </p:cNvPr>
            <p:cNvSpPr txBox="1"/>
            <p:nvPr/>
          </p:nvSpPr>
          <p:spPr>
            <a:xfrm>
              <a:off x="9141923" y="902418"/>
              <a:ext cx="336952" cy="2585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/>
                <a:t>O</a:t>
              </a:r>
            </a:p>
            <a:p>
              <a:r>
                <a:rPr lang="en-US" dirty="0"/>
                <a:t>H</a:t>
              </a:r>
            </a:p>
            <a:p>
              <a:endParaRPr lang="en-US" dirty="0"/>
            </a:p>
            <a:p>
              <a:r>
                <a:rPr lang="en-US" u="sng" dirty="0"/>
                <a:t>A</a:t>
              </a:r>
            </a:p>
            <a:p>
              <a:r>
                <a:rPr lang="en-US" dirty="0"/>
                <a:t>H</a:t>
              </a:r>
            </a:p>
            <a:p>
              <a:endParaRPr lang="en-US" dirty="0"/>
            </a:p>
            <a:p>
              <a:r>
                <a:rPr lang="en-US" u="sng" dirty="0"/>
                <a:t>O</a:t>
              </a:r>
            </a:p>
            <a:p>
              <a:r>
                <a:rPr lang="en-US" dirty="0"/>
                <a:t>A</a:t>
              </a:r>
            </a:p>
            <a:p>
              <a:endParaRPr lang="en-US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043B7FA4-D567-CA0E-E8C8-1F69B63FEBC0}"/>
                </a:ext>
              </a:extLst>
            </p:cNvPr>
            <p:cNvSpPr/>
            <p:nvPr/>
          </p:nvSpPr>
          <p:spPr>
            <a:xfrm flipH="1">
              <a:off x="10085070" y="1408669"/>
              <a:ext cx="1229496" cy="1037968"/>
            </a:xfrm>
            <a:prstGeom prst="rt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D53844D-49C1-9D92-D8B8-591DA7F252EA}"/>
                </a:ext>
              </a:extLst>
            </p:cNvPr>
            <p:cNvSpPr txBox="1"/>
            <p:nvPr/>
          </p:nvSpPr>
          <p:spPr>
            <a:xfrm>
              <a:off x="11258248" y="1761013"/>
              <a:ext cx="105980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O</a:t>
              </a: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pposite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5EC940A-3752-9C86-DB0E-2B732D2E05B4}"/>
                </a:ext>
              </a:extLst>
            </p:cNvPr>
            <p:cNvSpPr txBox="1"/>
            <p:nvPr/>
          </p:nvSpPr>
          <p:spPr>
            <a:xfrm>
              <a:off x="10186799" y="2482689"/>
              <a:ext cx="12294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A</a:t>
              </a: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djacent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4C1270B-009B-B4D2-43CE-463AB150E5D8}"/>
                </a:ext>
              </a:extLst>
            </p:cNvPr>
            <p:cNvSpPr txBox="1"/>
            <p:nvPr/>
          </p:nvSpPr>
          <p:spPr>
            <a:xfrm rot="19210000">
              <a:off x="9916089" y="1568953"/>
              <a:ext cx="15111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H</a:t>
              </a: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ypotenuse</a:t>
              </a:r>
            </a:p>
          </p:txBody>
        </p:sp>
      </p:grp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95F97096-557E-0B51-7584-BD211D1A4C49}"/>
              </a:ext>
            </a:extLst>
          </p:cNvPr>
          <p:cNvSpPr/>
          <p:nvPr/>
        </p:nvSpPr>
        <p:spPr>
          <a:xfrm flipH="1">
            <a:off x="7982883" y="1408669"/>
            <a:ext cx="1143000" cy="1143000"/>
          </a:xfrm>
          <a:prstGeom prst="rt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707128-79A3-54C4-4634-A78D397EBCA3}"/>
              </a:ext>
            </a:extLst>
          </p:cNvPr>
          <p:cNvSpPr txBox="1"/>
          <p:nvPr/>
        </p:nvSpPr>
        <p:spPr>
          <a:xfrm>
            <a:off x="9054334" y="1761013"/>
            <a:ext cx="10598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=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ACC481-4607-2FB7-E5FE-97A18B88AEFE}"/>
              </a:ext>
            </a:extLst>
          </p:cNvPr>
          <p:cNvSpPr txBox="1"/>
          <p:nvPr/>
        </p:nvSpPr>
        <p:spPr>
          <a:xfrm>
            <a:off x="7982885" y="2482689"/>
            <a:ext cx="1229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=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D0ADF8-193F-D263-F90A-534F65A13E8A}"/>
              </a:ext>
            </a:extLst>
          </p:cNvPr>
          <p:cNvSpPr txBox="1"/>
          <p:nvPr/>
        </p:nvSpPr>
        <p:spPr>
          <a:xfrm rot="18900000">
            <a:off x="7418279" y="1659994"/>
            <a:ext cx="20870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Symbol" panose="05050102010706020507" pitchFamily="18" charset="2"/>
              </a:rPr>
              <a:t>Ö1*1 + 1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ymbol" panose="05050102010706020507" pitchFamily="18" charset="2"/>
              </a:rPr>
              <a:t>*1 = </a:t>
            </a:r>
            <a:r>
              <a:rPr lang="en-US" sz="1800" dirty="0">
                <a:latin typeface="Symbol" panose="05050102010706020507" pitchFamily="18" charset="2"/>
              </a:rPr>
              <a:t>Ö</a:t>
            </a:r>
            <a:r>
              <a:rPr lang="en-US" dirty="0">
                <a:latin typeface="MS Shell Dlg 2" panose="020B0604030504040204" pitchFamily="34" charset="0"/>
              </a:rPr>
              <a:t>2</a:t>
            </a:r>
            <a:endParaRPr lang="en-US" sz="1800" dirty="0">
              <a:latin typeface="MS Shell Dlg 2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D3BF56-5F48-5E3D-479B-57680B65325F}"/>
              </a:ext>
            </a:extLst>
          </p:cNvPr>
          <p:cNvSpPr txBox="1"/>
          <p:nvPr/>
        </p:nvSpPr>
        <p:spPr>
          <a:xfrm>
            <a:off x="535155" y="281763"/>
            <a:ext cx="27796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Trig to remember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4A2C9A-9407-FFA9-5DBA-6ABEE4D77934}"/>
              </a:ext>
            </a:extLst>
          </p:cNvPr>
          <p:cNvSpPr txBox="1"/>
          <p:nvPr/>
        </p:nvSpPr>
        <p:spPr>
          <a:xfrm>
            <a:off x="10114139" y="976183"/>
            <a:ext cx="68800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 =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Cos =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Tan =</a:t>
            </a:r>
          </a:p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40695E-084C-FB9A-172B-2BE054793000}"/>
              </a:ext>
            </a:extLst>
          </p:cNvPr>
          <p:cNvSpPr txBox="1"/>
          <p:nvPr/>
        </p:nvSpPr>
        <p:spPr>
          <a:xfrm>
            <a:off x="10632943" y="902418"/>
            <a:ext cx="46275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>
                <a:latin typeface="Symbol" panose="05050102010706020507" pitchFamily="18" charset="2"/>
              </a:rPr>
              <a:t>1 </a:t>
            </a:r>
            <a:endParaRPr lang="en-US" u="sng" dirty="0"/>
          </a:p>
          <a:p>
            <a:pPr algn="ctr"/>
            <a:r>
              <a:rPr lang="en-US" sz="1800" dirty="0">
                <a:latin typeface="Symbol" panose="05050102010706020507" pitchFamily="18" charset="2"/>
              </a:rPr>
              <a:t>Ö</a:t>
            </a:r>
            <a:r>
              <a:rPr lang="en-US" dirty="0">
                <a:latin typeface="MS Shell Dlg 2" panose="020B0604030504040204" pitchFamily="34" charset="0"/>
              </a:rPr>
              <a:t>2</a:t>
            </a:r>
            <a:endParaRPr lang="en-US" dirty="0"/>
          </a:p>
          <a:p>
            <a:endParaRPr lang="en-US" dirty="0"/>
          </a:p>
          <a:p>
            <a:pPr algn="ctr"/>
            <a:r>
              <a:rPr lang="en-US" u="sng" dirty="0">
                <a:latin typeface="Symbol" panose="05050102010706020507" pitchFamily="18" charset="2"/>
              </a:rPr>
              <a:t>1</a:t>
            </a:r>
            <a:endParaRPr lang="en-US" u="sng" dirty="0"/>
          </a:p>
          <a:p>
            <a:pPr algn="ctr"/>
            <a:r>
              <a:rPr lang="en-US" sz="1800" dirty="0">
                <a:latin typeface="Symbol" panose="05050102010706020507" pitchFamily="18" charset="2"/>
              </a:rPr>
              <a:t>Ö</a:t>
            </a:r>
            <a:r>
              <a:rPr lang="en-US" dirty="0">
                <a:latin typeface="MS Shell Dlg 2" panose="020B0604030504040204" pitchFamily="34" charset="0"/>
              </a:rPr>
              <a:t>2</a:t>
            </a:r>
            <a:endParaRPr lang="en-US" dirty="0"/>
          </a:p>
          <a:p>
            <a:endParaRPr lang="en-US" dirty="0"/>
          </a:p>
          <a:p>
            <a:r>
              <a:rPr lang="en-US" u="sng" dirty="0"/>
              <a:t>1</a:t>
            </a:r>
          </a:p>
          <a:p>
            <a:r>
              <a:rPr lang="en-US" dirty="0"/>
              <a:t>1</a:t>
            </a:r>
          </a:p>
          <a:p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AE22E35-C29E-863F-1060-4FCD425A8A9B}"/>
              </a:ext>
            </a:extLst>
          </p:cNvPr>
          <p:cNvSpPr txBox="1"/>
          <p:nvPr/>
        </p:nvSpPr>
        <p:spPr>
          <a:xfrm>
            <a:off x="8281228" y="2040118"/>
            <a:ext cx="8446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45deg</a:t>
            </a:r>
          </a:p>
          <a:p>
            <a:pPr algn="ctr"/>
            <a:r>
              <a:rPr lang="el-GR" sz="1400" dirty="0">
                <a:latin typeface="Arial" panose="020B0604020202020204" pitchFamily="34" charset="0"/>
                <a:cs typeface="Arial" panose="020B0604020202020204" pitchFamily="34" charset="0"/>
              </a:rPr>
              <a:t>Π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/>
              <a:t>/ 4 rad</a:t>
            </a:r>
            <a:endParaRPr lang="el-GR" sz="1400" dirty="0">
              <a:latin typeface="MS Shell Dlg 2" panose="020B0604030504040204" pitchFamily="34" charset="0"/>
            </a:endParaRPr>
          </a:p>
        </p:txBody>
      </p:sp>
      <p:sp>
        <p:nvSpPr>
          <p:cNvPr id="36" name="Right Triangle 35">
            <a:extLst>
              <a:ext uri="{FF2B5EF4-FFF2-40B4-BE49-F238E27FC236}">
                <a16:creationId xmlns:a16="http://schemas.microsoft.com/office/drawing/2014/main" id="{00B1C505-3AA5-4738-2E5A-CD666DC1A825}"/>
              </a:ext>
            </a:extLst>
          </p:cNvPr>
          <p:cNvSpPr/>
          <p:nvPr/>
        </p:nvSpPr>
        <p:spPr>
          <a:xfrm flipH="1">
            <a:off x="7451673" y="4202450"/>
            <a:ext cx="1674210" cy="1143000"/>
          </a:xfrm>
          <a:prstGeom prst="rt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8606F76-B6A8-9D7E-2D6C-7F548AF4BD0C}"/>
              </a:ext>
            </a:extLst>
          </p:cNvPr>
          <p:cNvSpPr txBox="1"/>
          <p:nvPr/>
        </p:nvSpPr>
        <p:spPr>
          <a:xfrm>
            <a:off x="9054334" y="4554794"/>
            <a:ext cx="10598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= 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18C6A13-CFA3-E99B-7536-A5781F28CD37}"/>
              </a:ext>
            </a:extLst>
          </p:cNvPr>
          <p:cNvSpPr txBox="1"/>
          <p:nvPr/>
        </p:nvSpPr>
        <p:spPr>
          <a:xfrm rot="19376035">
            <a:off x="7133883" y="4432531"/>
            <a:ext cx="20870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Symbol" panose="05050102010706020507" pitchFamily="18" charset="2"/>
              </a:rPr>
              <a:t>2</a:t>
            </a:r>
            <a:endParaRPr lang="en-US" sz="1800" dirty="0">
              <a:latin typeface="MS Shell Dlg 2" panose="020B060403050404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7F3A416-2AC0-59E5-1470-0A834A329F01}"/>
              </a:ext>
            </a:extLst>
          </p:cNvPr>
          <p:cNvSpPr txBox="1"/>
          <p:nvPr/>
        </p:nvSpPr>
        <p:spPr>
          <a:xfrm>
            <a:off x="10114139" y="3769964"/>
            <a:ext cx="68800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 =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Cos =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Tan =</a:t>
            </a:r>
          </a:p>
          <a:p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868D68-FB96-532B-C428-46019B13BD76}"/>
              </a:ext>
            </a:extLst>
          </p:cNvPr>
          <p:cNvSpPr txBox="1"/>
          <p:nvPr/>
        </p:nvSpPr>
        <p:spPr>
          <a:xfrm>
            <a:off x="10628934" y="3696199"/>
            <a:ext cx="47077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>
                <a:latin typeface="Symbol" panose="05050102010706020507" pitchFamily="18" charset="2"/>
              </a:rPr>
              <a:t>1</a:t>
            </a:r>
            <a:endParaRPr lang="en-US" u="sng" dirty="0"/>
          </a:p>
          <a:p>
            <a:pPr algn="ctr"/>
            <a:r>
              <a:rPr lang="en-US" sz="1800" dirty="0">
                <a:latin typeface="MS Shell Dlg 2" panose="020B0604030504040204" pitchFamily="34" charset="0"/>
              </a:rPr>
              <a:t>2</a:t>
            </a:r>
            <a:endParaRPr lang="en-US" dirty="0"/>
          </a:p>
          <a:p>
            <a:endParaRPr lang="en-US" dirty="0"/>
          </a:p>
          <a:p>
            <a:pPr algn="ctr"/>
            <a:r>
              <a:rPr lang="en-US" sz="1800" u="sng" dirty="0">
                <a:latin typeface="Symbol" panose="05050102010706020507" pitchFamily="18" charset="2"/>
              </a:rPr>
              <a:t>Ö</a:t>
            </a:r>
            <a:r>
              <a:rPr lang="en-US" sz="1800" u="sng" dirty="0">
                <a:latin typeface="MS Shell Dlg 2" panose="020B0604030504040204" pitchFamily="34" charset="0"/>
              </a:rPr>
              <a:t>3</a:t>
            </a:r>
            <a:endParaRPr lang="en-US" u="sng" dirty="0"/>
          </a:p>
          <a:p>
            <a:pPr algn="ctr"/>
            <a:r>
              <a:rPr lang="en-US" dirty="0">
                <a:latin typeface="MS Shell Dlg 2" panose="020B0604030504040204" pitchFamily="34" charset="0"/>
              </a:rPr>
              <a:t>2</a:t>
            </a:r>
            <a:endParaRPr lang="en-US" dirty="0"/>
          </a:p>
          <a:p>
            <a:endParaRPr lang="en-US" dirty="0"/>
          </a:p>
          <a:p>
            <a:r>
              <a:rPr lang="en-US" u="sng" dirty="0"/>
              <a:t>1</a:t>
            </a:r>
          </a:p>
          <a:p>
            <a:r>
              <a:rPr lang="en-US" sz="1800" dirty="0">
                <a:latin typeface="Symbol" panose="05050102010706020507" pitchFamily="18" charset="2"/>
              </a:rPr>
              <a:t>Ö</a:t>
            </a:r>
            <a:r>
              <a:rPr lang="en-US" sz="1800" dirty="0">
                <a:latin typeface="MS Shell Dlg 2" panose="020B0604030504040204" pitchFamily="34" charset="0"/>
              </a:rPr>
              <a:t>3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3EA5F56-5D0D-A0E9-D594-18E35C80DF5C}"/>
              </a:ext>
            </a:extLst>
          </p:cNvPr>
          <p:cNvSpPr txBox="1"/>
          <p:nvPr/>
        </p:nvSpPr>
        <p:spPr>
          <a:xfrm>
            <a:off x="8172012" y="4833772"/>
            <a:ext cx="8446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30deg</a:t>
            </a:r>
          </a:p>
          <a:p>
            <a:pPr algn="ctr"/>
            <a:r>
              <a:rPr lang="el-GR" sz="1400" dirty="0">
                <a:latin typeface="Arial" panose="020B0604020202020204" pitchFamily="34" charset="0"/>
                <a:cs typeface="Arial" panose="020B0604020202020204" pitchFamily="34" charset="0"/>
              </a:rPr>
              <a:t>Π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/>
              <a:t>/ 6 rad</a:t>
            </a:r>
            <a:endParaRPr lang="el-GR" sz="1400" dirty="0">
              <a:latin typeface="MS Shell Dlg 2" panose="020B060403050404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79C423A-2DC9-5FDC-B813-680A7BDA524B}"/>
              </a:ext>
            </a:extLst>
          </p:cNvPr>
          <p:cNvSpPr txBox="1"/>
          <p:nvPr/>
        </p:nvSpPr>
        <p:spPr>
          <a:xfrm>
            <a:off x="7982883" y="5416616"/>
            <a:ext cx="15224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Symbol" panose="05050102010706020507" pitchFamily="18" charset="2"/>
              </a:rPr>
              <a:t>Ö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ymbol" panose="05050102010706020507" pitchFamily="18" charset="2"/>
              </a:rPr>
              <a:t>3</a:t>
            </a:r>
            <a:endParaRPr lang="en-US" sz="1800" dirty="0">
              <a:latin typeface="MS Shell Dlg 2" panose="020B0604030504040204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8C0B4FD5-4EBE-EBB4-E19B-8FB6BECB8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153" y="3840085"/>
            <a:ext cx="3132674" cy="175108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447B5F-E619-10D4-CD80-1A7EE8A532C7}"/>
              </a:ext>
            </a:extLst>
          </p:cNvPr>
          <p:cNvSpPr txBox="1"/>
          <p:nvPr/>
        </p:nvSpPr>
        <p:spPr>
          <a:xfrm>
            <a:off x="11061445" y="1017988"/>
            <a:ext cx="8883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Symbol" panose="05050102010706020507" pitchFamily="18" charset="2"/>
              </a:rPr>
              <a:t>~ 0.707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5245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C8784F-320E-3771-A3C6-F989ED510D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134" t="61142" r="14619" b="3739"/>
          <a:stretch/>
        </p:blipFill>
        <p:spPr>
          <a:xfrm>
            <a:off x="316991" y="505122"/>
            <a:ext cx="4361891" cy="34450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2CDEB1-9DBB-82DE-26D5-08AC3FA7595A}"/>
              </a:ext>
            </a:extLst>
          </p:cNvPr>
          <p:cNvSpPr txBox="1"/>
          <p:nvPr/>
        </p:nvSpPr>
        <p:spPr>
          <a:xfrm>
            <a:off x="5044522" y="505122"/>
            <a:ext cx="7147478" cy="63555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 python3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"""Testing pip install specific packages"""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r: </a:t>
            </a:r>
            <a:r>
              <a:rPr lang="en-US" sz="11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numpy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random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math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16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listValues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np.arange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listValues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out the coordinates of each point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for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x </a:t>
            </a:r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in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listValues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for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y </a:t>
            </a:r>
            <a:r>
              <a:rPr lang="en-US" sz="11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in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listValues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z = </a:t>
            </a:r>
            <a:r>
              <a:rPr lang="en-US" sz="11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math.sin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(x) + </a:t>
            </a:r>
            <a:r>
              <a:rPr lang="en-US" sz="11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math.sin</a:t>
            </a:r>
            <a:r>
              <a:rPr lang="en-US" sz="11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(y)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sphereId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rs.AddSphere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 (x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y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z *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#print(sphereId)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rs.ObjectColor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sphereId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\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])               </a:t>
            </a: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done!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8D65B8-B05E-1C44-6CFB-6F89BE650FA3}"/>
              </a:ext>
            </a:extLst>
          </p:cNvPr>
          <p:cNvSpPr txBox="1"/>
          <p:nvPr/>
        </p:nvSpPr>
        <p:spPr>
          <a:xfrm>
            <a:off x="583075" y="4091838"/>
            <a:ext cx="3829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sine Function 2D.py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5C73E9-B20E-B826-5AC2-7E9B43BF2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897" y="5090966"/>
            <a:ext cx="2331575" cy="105928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4996D1-9F41-915F-7257-0E668387B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332148" y="5097316"/>
            <a:ext cx="2331576" cy="1059284"/>
          </a:xfrm>
          <a:prstGeom prst="rect">
            <a:avLst/>
          </a:prstGeom>
        </p:spPr>
      </p:pic>
      <p:pic>
        <p:nvPicPr>
          <p:cNvPr id="1026" name="Picture 2" descr="Southern Cross Station in Melbourne, Australia by Grimshaw">
            <a:extLst>
              <a:ext uri="{FF2B5EF4-FFF2-40B4-BE49-F238E27FC236}">
                <a16:creationId xmlns:a16="http://schemas.microsoft.com/office/drawing/2014/main" id="{0415C912-80D1-F07E-5362-150945BB0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6200" y="323850"/>
            <a:ext cx="2971800" cy="371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96292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22CDEB1-9DBB-82DE-26D5-08AC3FA7595A}"/>
              </a:ext>
            </a:extLst>
          </p:cNvPr>
          <p:cNvSpPr txBox="1"/>
          <p:nvPr/>
        </p:nvSpPr>
        <p:spPr>
          <a:xfrm>
            <a:off x="4937760" y="214092"/>
            <a:ext cx="7254240" cy="6709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 python3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"""Testing pip install specific packages"""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r: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numpy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random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math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16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thetaValues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np.arange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2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*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2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*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/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xCount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 </a:t>
            </a:r>
            <a:r>
              <a:rPr lang="en-US" sz="1000" b="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# 0 to 2PI in </a:t>
            </a:r>
            <a:r>
              <a:rPr lang="en-US" sz="1000" dirty="0" err="1">
                <a:solidFill>
                  <a:srgbClr val="008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xCount</a:t>
            </a:r>
            <a:r>
              <a:rPr lang="en-US" sz="1000" b="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steps</a:t>
            </a:r>
            <a:endParaRPr lang="en-US" sz="1000" b="0" dirty="0">
              <a:solidFill>
                <a:srgbClr val="000000"/>
              </a:solidFill>
              <a:effectLst/>
              <a:highlight>
                <a:srgbClr val="FFFF00"/>
              </a:highlight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alphaValues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np.arange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1.0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1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/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yCount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 </a:t>
            </a:r>
            <a:r>
              <a:rPr lang="en-US" sz="1000" b="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# 0 to PI / 2 in </a:t>
            </a:r>
            <a:r>
              <a:rPr lang="en-US" sz="1000" dirty="0" err="1">
                <a:solidFill>
                  <a:srgbClr val="008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yCount</a:t>
            </a:r>
            <a:r>
              <a:rPr lang="en-US" sz="1000" b="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steps</a:t>
            </a:r>
            <a:endParaRPr lang="en-US" sz="1000" b="0" dirty="0">
              <a:solidFill>
                <a:srgbClr val="000000"/>
              </a:solidFill>
              <a:effectLst/>
              <a:highlight>
                <a:srgbClr val="FFFF00"/>
              </a:highlight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out the coordinates of each point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theta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thetaValues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alpha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alphaValues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        x 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math.cos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(theta)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        y 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math.sin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(theta)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        z = alpha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sphereId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rs.AddSphere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 (x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y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z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#print(sphereId)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rs.ObjectColor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sphereId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\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])               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done!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8D65B8-B05E-1C44-6CFB-6F89BE650FA3}"/>
              </a:ext>
            </a:extLst>
          </p:cNvPr>
          <p:cNvSpPr txBox="1"/>
          <p:nvPr/>
        </p:nvSpPr>
        <p:spPr>
          <a:xfrm>
            <a:off x="583075" y="3568856"/>
            <a:ext cx="3829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Class01.06 cylindrical coordinates.py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0994D9-622E-2308-2E4A-E52C21FED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43" y="214092"/>
            <a:ext cx="3362794" cy="3153215"/>
          </a:xfrm>
          <a:prstGeom prst="rect">
            <a:avLst/>
          </a:prstGeom>
        </p:spPr>
      </p:pic>
      <p:pic>
        <p:nvPicPr>
          <p:cNvPr id="3074" name="Picture 2" descr="Cylindrical Coordinates -- from Wolfram MathWorld">
            <a:extLst>
              <a:ext uri="{FF2B5EF4-FFF2-40B4-BE49-F238E27FC236}">
                <a16:creationId xmlns:a16="http://schemas.microsoft.com/office/drawing/2014/main" id="{7149F364-E85D-419F-AA2B-70EB933D9C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" y="3881697"/>
            <a:ext cx="2127250" cy="260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Curved Right 3">
            <a:extLst>
              <a:ext uri="{FF2B5EF4-FFF2-40B4-BE49-F238E27FC236}">
                <a16:creationId xmlns:a16="http://schemas.microsoft.com/office/drawing/2014/main" id="{0D0825B5-B53B-2A22-89D7-EA60AB342BFD}"/>
              </a:ext>
            </a:extLst>
          </p:cNvPr>
          <p:cNvSpPr/>
          <p:nvPr/>
        </p:nvSpPr>
        <p:spPr>
          <a:xfrm>
            <a:off x="2941218" y="5584361"/>
            <a:ext cx="483787" cy="685800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EE1B36-6D4C-57EA-93F5-5214EF989A89}"/>
              </a:ext>
            </a:extLst>
          </p:cNvPr>
          <p:cNvSpPr txBox="1"/>
          <p:nvPr/>
        </p:nvSpPr>
        <p:spPr>
          <a:xfrm>
            <a:off x="3425005" y="5457308"/>
            <a:ext cx="819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theta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7ED9C97-2056-8686-4343-49E1A0B917E6}"/>
              </a:ext>
            </a:extLst>
          </p:cNvPr>
          <p:cNvSpPr/>
          <p:nvPr/>
        </p:nvSpPr>
        <p:spPr>
          <a:xfrm rot="16200000">
            <a:off x="2917372" y="4759427"/>
            <a:ext cx="819150" cy="2540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DA7F01-AD7F-2C05-DDF8-4D6326CB792B}"/>
              </a:ext>
            </a:extLst>
          </p:cNvPr>
          <p:cNvSpPr txBox="1"/>
          <p:nvPr/>
        </p:nvSpPr>
        <p:spPr>
          <a:xfrm>
            <a:off x="3455987" y="4701761"/>
            <a:ext cx="819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alpha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5DA843-A28D-72BA-614D-E42636CCB6B6}"/>
              </a:ext>
            </a:extLst>
          </p:cNvPr>
          <p:cNvSpPr txBox="1"/>
          <p:nvPr/>
        </p:nvSpPr>
        <p:spPr>
          <a:xfrm>
            <a:off x="4087628" y="5457308"/>
            <a:ext cx="1451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= cos(theta)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222B05-F84A-6E87-156E-D3F267C08752}"/>
              </a:ext>
            </a:extLst>
          </p:cNvPr>
          <p:cNvSpPr txBox="1"/>
          <p:nvPr/>
        </p:nvSpPr>
        <p:spPr>
          <a:xfrm>
            <a:off x="4087628" y="5742595"/>
            <a:ext cx="1413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= sin(theta)</a:t>
            </a:r>
          </a:p>
        </p:txBody>
      </p:sp>
    </p:spTree>
    <p:extLst>
      <p:ext uri="{BB962C8B-B14F-4D97-AF65-F5344CB8AC3E}">
        <p14:creationId xmlns:p14="http://schemas.microsoft.com/office/powerpoint/2010/main" val="15165161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22CDEB1-9DBB-82DE-26D5-08AC3FA7595A}"/>
              </a:ext>
            </a:extLst>
          </p:cNvPr>
          <p:cNvSpPr txBox="1"/>
          <p:nvPr/>
        </p:nvSpPr>
        <p:spPr>
          <a:xfrm>
            <a:off x="5855462" y="214092"/>
            <a:ext cx="7254240" cy="6709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 python3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"""Testing pip install specific packages"""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r: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numpy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random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math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thetaValues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np.arange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0 to 2PI in 16 steps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alphaValues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np.arange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0 to 1 in 0.1 steps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out the coordinates of each point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theta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thetaValues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alpha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alphaValues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        x 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math.cos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(theta) *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math.cos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(alpha)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        y 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math.sin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(theta) *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math.cos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(alpha)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        z 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math.sin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(alpha)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sphereId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rs.AddSphere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 (x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y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z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#print(sphereId)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rs.ObjectColor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sphereId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\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])               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done!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8D65B8-B05E-1C44-6CFB-6F89BE650FA3}"/>
              </a:ext>
            </a:extLst>
          </p:cNvPr>
          <p:cNvSpPr txBox="1"/>
          <p:nvPr/>
        </p:nvSpPr>
        <p:spPr>
          <a:xfrm>
            <a:off x="462425" y="2878424"/>
            <a:ext cx="3829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Class01.07 spherical coordinates.py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99EE21-02BC-1D6E-E504-8016D4D93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75" y="361788"/>
            <a:ext cx="2495898" cy="2324424"/>
          </a:xfrm>
          <a:prstGeom prst="rect">
            <a:avLst/>
          </a:prstGeom>
        </p:spPr>
      </p:pic>
      <p:pic>
        <p:nvPicPr>
          <p:cNvPr id="4098" name="Picture 2" descr="Spherical and Cylindrical Coordinates — Synestias — An Interactive Primer">
            <a:extLst>
              <a:ext uri="{FF2B5EF4-FFF2-40B4-BE49-F238E27FC236}">
                <a16:creationId xmlns:a16="http://schemas.microsoft.com/office/drawing/2014/main" id="{DFB524C3-1E00-6D23-5330-187D6603C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725" y="4188948"/>
            <a:ext cx="2209800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Curved Right 5">
            <a:extLst>
              <a:ext uri="{FF2B5EF4-FFF2-40B4-BE49-F238E27FC236}">
                <a16:creationId xmlns:a16="http://schemas.microsoft.com/office/drawing/2014/main" id="{FBA0AD5B-4D4C-D0FF-B745-F896C168BE02}"/>
              </a:ext>
            </a:extLst>
          </p:cNvPr>
          <p:cNvSpPr/>
          <p:nvPr/>
        </p:nvSpPr>
        <p:spPr>
          <a:xfrm>
            <a:off x="2467525" y="4444079"/>
            <a:ext cx="483787" cy="685800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1B00F3-7F44-517D-0202-15DA0B0C59C9}"/>
              </a:ext>
            </a:extLst>
          </p:cNvPr>
          <p:cNvSpPr txBox="1"/>
          <p:nvPr/>
        </p:nvSpPr>
        <p:spPr>
          <a:xfrm>
            <a:off x="2951312" y="4317026"/>
            <a:ext cx="819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725601-E947-64C4-BBE1-9712A208A41A}"/>
              </a:ext>
            </a:extLst>
          </p:cNvPr>
          <p:cNvSpPr txBox="1"/>
          <p:nvPr/>
        </p:nvSpPr>
        <p:spPr>
          <a:xfrm>
            <a:off x="2667646" y="5490654"/>
            <a:ext cx="26389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= cos(theta) * cos(alpha)</a:t>
            </a:r>
          </a:p>
          <a:p>
            <a:r>
              <a:rPr lang="en-US" dirty="0"/>
              <a:t>y = sin(theta) * cos(alpha)</a:t>
            </a:r>
          </a:p>
          <a:p>
            <a:r>
              <a:rPr lang="en-US" dirty="0"/>
              <a:t>Z = sin(alpha)</a:t>
            </a:r>
          </a:p>
        </p:txBody>
      </p:sp>
      <p:sp>
        <p:nvSpPr>
          <p:cNvPr id="12" name="Arrow: Curved Right 11">
            <a:extLst>
              <a:ext uri="{FF2B5EF4-FFF2-40B4-BE49-F238E27FC236}">
                <a16:creationId xmlns:a16="http://schemas.microsoft.com/office/drawing/2014/main" id="{BCE75CCB-085B-BF21-906D-7DB11935E52D}"/>
              </a:ext>
            </a:extLst>
          </p:cNvPr>
          <p:cNvSpPr/>
          <p:nvPr/>
        </p:nvSpPr>
        <p:spPr>
          <a:xfrm rot="8617046">
            <a:off x="2823895" y="3585152"/>
            <a:ext cx="483787" cy="685800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3A45C0-E0AF-3D6E-464B-DE2CC2C601E2}"/>
              </a:ext>
            </a:extLst>
          </p:cNvPr>
          <p:cNvSpPr txBox="1"/>
          <p:nvPr/>
        </p:nvSpPr>
        <p:spPr>
          <a:xfrm>
            <a:off x="3360887" y="3603814"/>
            <a:ext cx="819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alpha</a:t>
            </a:r>
          </a:p>
        </p:txBody>
      </p:sp>
    </p:spTree>
    <p:extLst>
      <p:ext uri="{BB962C8B-B14F-4D97-AF65-F5344CB8AC3E}">
        <p14:creationId xmlns:p14="http://schemas.microsoft.com/office/powerpoint/2010/main" val="1233075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22CDEB1-9DBB-82DE-26D5-08AC3FA7595A}"/>
              </a:ext>
            </a:extLst>
          </p:cNvPr>
          <p:cNvSpPr txBox="1"/>
          <p:nvPr/>
        </p:nvSpPr>
        <p:spPr>
          <a:xfrm>
            <a:off x="4937760" y="214092"/>
            <a:ext cx="725424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 python3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"""Testing pip install specific packages"""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r: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numpy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random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math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thetaValues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np.arange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0 to 2PI in 16 steps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alphaValues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np.arange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0.1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0 to 1 in 0.1 steps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out the coordinates of each point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theta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thetaValues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alpha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alphaValues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x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math.cos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(theta)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y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math.sin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(theta)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z = alpha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sphereId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rs.AddSphere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 (x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y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z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#print(sphereId)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rs.ObjectColor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sphereId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\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])               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done!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8D65B8-B05E-1C44-6CFB-6F89BE650FA3}"/>
              </a:ext>
            </a:extLst>
          </p:cNvPr>
          <p:cNvSpPr txBox="1"/>
          <p:nvPr/>
        </p:nvSpPr>
        <p:spPr>
          <a:xfrm>
            <a:off x="583075" y="4605624"/>
            <a:ext cx="38297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Class01.08 spherical coordinates with boolean.py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D814C5-9B7A-E7F9-8A68-E618B52DD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057" y="272159"/>
            <a:ext cx="4274183" cy="347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942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22CDEB1-9DBB-82DE-26D5-08AC3FA7595A}"/>
              </a:ext>
            </a:extLst>
          </p:cNvPr>
          <p:cNvSpPr txBox="1"/>
          <p:nvPr/>
        </p:nvSpPr>
        <p:spPr>
          <a:xfrm>
            <a:off x="4937760" y="214092"/>
            <a:ext cx="7254240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thetaValues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np.arange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0 to 2PI in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xCount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steps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alphaValues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np.arange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0 to PI / 2 in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yCount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steps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pointIds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out the coordinates of each point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i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0</a:t>
            </a:r>
            <a:endParaRPr lang="en-US" sz="1000" b="0" dirty="0">
              <a:solidFill>
                <a:srgbClr val="000000"/>
              </a:solidFill>
              <a:effectLst/>
              <a:highlight>
                <a:srgbClr val="00FF00"/>
              </a:highlight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pointIds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= [[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_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range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xCount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)]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_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range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xCount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)]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theta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thetaValues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j =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0</a:t>
            </a:r>
            <a:endParaRPr lang="en-US" sz="1000" b="0" dirty="0">
              <a:solidFill>
                <a:srgbClr val="000000"/>
              </a:solidFill>
              <a:effectLst/>
              <a:highlight>
                <a:srgbClr val="00FF00"/>
              </a:highlight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alpha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alphaValues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x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math.cos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(theta)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math.cos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(alpha)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y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math.sin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(theta)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math.cos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(alpha)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z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math.sin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(alpha)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rs.AddPoint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 (x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y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z *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pointIds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][j]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pointId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if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 (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i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 &gt;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):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rs.AddLine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pointIds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[i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-1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][j],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pointIds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[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i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][j])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00FF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if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 (j &gt;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):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rs.AddLine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pointIds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[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i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][j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-1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],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pointIds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[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i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][j])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#sphereId =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rs.AddSphere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 (x *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xScale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y *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yScale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z *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zScale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rSphere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)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#print(sphereId)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#rs.ObjectColor(sphereId, [int(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() * 255), int(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() * 255), int(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random.random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() * 255) ])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        j = j +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1</a:t>
            </a:r>
            <a:endParaRPr lang="en-US" sz="1000" b="0" dirty="0">
              <a:solidFill>
                <a:srgbClr val="000000"/>
              </a:solidFill>
              <a:effectLst/>
              <a:highlight>
                <a:srgbClr val="00FF00"/>
              </a:highlight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   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i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i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 +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1</a:t>
            </a:r>
            <a:endParaRPr lang="en-US" sz="1000" b="0" dirty="0">
              <a:solidFill>
                <a:srgbClr val="000000"/>
              </a:solidFill>
              <a:effectLst/>
              <a:highlight>
                <a:srgbClr val="00FF00"/>
              </a:highlight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done!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8D65B8-B05E-1C44-6CFB-6F89BE650FA3}"/>
              </a:ext>
            </a:extLst>
          </p:cNvPr>
          <p:cNvSpPr txBox="1"/>
          <p:nvPr/>
        </p:nvSpPr>
        <p:spPr>
          <a:xfrm>
            <a:off x="265539" y="4018884"/>
            <a:ext cx="41565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Class01.09 spherical coordinates with grid.py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F91F24-C6C6-20F1-BF57-58B4D673D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32" y="214092"/>
            <a:ext cx="3515216" cy="301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268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22CDEB1-9DBB-82DE-26D5-08AC3FA7595A}"/>
              </a:ext>
            </a:extLst>
          </p:cNvPr>
          <p:cNvSpPr txBox="1"/>
          <p:nvPr/>
        </p:nvSpPr>
        <p:spPr>
          <a:xfrm>
            <a:off x="4937760" y="214092"/>
            <a:ext cx="725424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 python3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rhinoscriptsyntax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is the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rhinoscript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library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scriptcontext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configuration?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System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standard base python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System.Collections.Generic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#collections specific library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Rhino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Rhino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Array points along a curve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crv_id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rs.GetObject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A31515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"Select path curve"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crv_id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exit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count 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rs.GetInteger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A31515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"Number of items"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2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2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count: exit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points = 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rs.DivideCurve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crv_id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, count)</a:t>
            </a:r>
          </a:p>
          <a:p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point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points: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rs.AddPoint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(point)</a:t>
            </a:r>
          </a:p>
          <a:p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8D65B8-B05E-1C44-6CFB-6F89BE650FA3}"/>
              </a:ext>
            </a:extLst>
          </p:cNvPr>
          <p:cNvSpPr txBox="1"/>
          <p:nvPr/>
        </p:nvSpPr>
        <p:spPr>
          <a:xfrm>
            <a:off x="240175" y="3059668"/>
            <a:ext cx="3829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Class01.10 along curve.py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F24959-9B97-0F29-6F4D-B76986575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880" y="289390"/>
            <a:ext cx="4382112" cy="24387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7ADA45-50B4-5E0F-4BB1-1E79D459CE36}"/>
              </a:ext>
            </a:extLst>
          </p:cNvPr>
          <p:cNvSpPr txBox="1"/>
          <p:nvPr/>
        </p:nvSpPr>
        <p:spPr>
          <a:xfrm>
            <a:off x="306880" y="3575872"/>
            <a:ext cx="38297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rs.GetObject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(“prompt”)</a:t>
            </a:r>
            <a:endParaRPr lang="en-US" dirty="0"/>
          </a:p>
          <a:p>
            <a:r>
              <a:rPr lang="en-US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rs.GetInteger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(“prompt”)</a:t>
            </a:r>
          </a:p>
          <a:p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138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1A0FA-69DF-9C81-9F05-711E38078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4075"/>
          </a:xfrm>
        </p:spPr>
        <p:txBody>
          <a:bodyPr>
            <a:normAutofit/>
          </a:bodyPr>
          <a:lstStyle/>
          <a:p>
            <a:r>
              <a:rPr lang="en-US" dirty="0"/>
              <a:t>Class schedule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24AA16-BF56-5B2E-23E7-A61A075E5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275" y="1299849"/>
            <a:ext cx="8534158" cy="474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5794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7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19838" y="3242518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7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72338" y="3242518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7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424838" y="3242518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7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19838" y="4195018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7" descr="image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472338" y="4195018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7" descr="image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424838" y="4195018"/>
            <a:ext cx="762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7"/>
          <p:cNvSpPr txBox="1"/>
          <p:nvPr/>
        </p:nvSpPr>
        <p:spPr>
          <a:xfrm>
            <a:off x="581025" y="1653926"/>
            <a:ext cx="4963417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When we create objects in a simple loop, the script "forgets" them immediately after creation.</a:t>
            </a:r>
            <a:endParaRPr/>
          </a:p>
        </p:txBody>
      </p:sp>
      <p:sp>
        <p:nvSpPr>
          <p:cNvPr id="152" name="Google Shape;152;p17"/>
          <p:cNvSpPr txBox="1"/>
          <p:nvPr/>
        </p:nvSpPr>
        <p:spPr>
          <a:xfrm>
            <a:off x="581025" y="2454026"/>
            <a:ext cx="4963417" cy="923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To perform complex operations like </a:t>
            </a:r>
            <a:r>
              <a:rPr lang="en-US" sz="1500" b="1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connecting points with lines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, we need a way to store and retrieve these Object IDs based on their grid position [x][y].</a:t>
            </a:r>
            <a:endParaRPr/>
          </a:p>
        </p:txBody>
      </p:sp>
      <p:sp>
        <p:nvSpPr>
          <p:cNvPr id="153" name="Google Shape;153;p17"/>
          <p:cNvSpPr txBox="1"/>
          <p:nvPr/>
        </p:nvSpPr>
        <p:spPr>
          <a:xfrm>
            <a:off x="581025" y="913060"/>
            <a:ext cx="1158144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2563EB"/>
                </a:solidFill>
                <a:latin typeface="Fira Code"/>
                <a:ea typeface="Fira Code"/>
                <a:cs typeface="Fira Code"/>
                <a:sym typeface="Fira Code"/>
              </a:rPr>
              <a:t>The Problem: Managing Data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8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1025" y="581025"/>
            <a:ext cx="4963417" cy="56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8"/>
          <p:cNvSpPr/>
          <p:nvPr/>
        </p:nvSpPr>
        <p:spPr>
          <a:xfrm>
            <a:off x="590550" y="590550"/>
            <a:ext cx="4944367" cy="381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8"/>
          <p:cNvSpPr txBox="1"/>
          <p:nvPr/>
        </p:nvSpPr>
        <p:spPr>
          <a:xfrm>
            <a:off x="781050" y="685800"/>
            <a:ext cx="4563367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64748B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Concept: Pre-allocating the Matrix</a:t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>
            <a:off x="590550" y="962025"/>
            <a:ext cx="4944367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 txBox="1"/>
          <p:nvPr/>
        </p:nvSpPr>
        <p:spPr>
          <a:xfrm>
            <a:off x="828675" y="1209675"/>
            <a:ext cx="4468117" cy="5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Creating an empty "Map" first</a:t>
            </a:r>
            <a:r>
              <a:rPr lang="en-US" sz="105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rtl="0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grid = [ </a:t>
            </a:r>
          </a:p>
          <a:p>
            <a:pPr marL="0" marR="0" lvl="0" indent="0" rtl="0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05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[None, None, None], </a:t>
            </a:r>
            <a:r>
              <a:rPr lang="en-US" sz="105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Row 0</a:t>
            </a:r>
            <a:r>
              <a:rPr lang="en-US" sz="105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rtl="0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05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[None, None, None], </a:t>
            </a:r>
            <a:r>
              <a:rPr lang="en-US" sz="105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Row 1</a:t>
            </a:r>
            <a:r>
              <a:rPr lang="en-US" sz="105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rtl="0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05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[None, None, None], </a:t>
            </a:r>
            <a:r>
              <a:rPr lang="en-US" sz="105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Row 2</a:t>
            </a:r>
            <a:r>
              <a:rPr lang="en-US" sz="105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rtl="0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05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[None, None, None] </a:t>
            </a:r>
            <a:r>
              <a:rPr lang="en-US" sz="105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Row 3</a:t>
            </a:r>
            <a:r>
              <a:rPr lang="en-US" sz="105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rtl="0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] </a:t>
            </a:r>
          </a:p>
          <a:p>
            <a:pPr marL="0" marR="0" lvl="0" indent="0" algn="l" defTabSz="914400" rtl="0" eaLnBrk="1" fontAlgn="auto" latinLnBrk="0" hangingPunct="1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1" u="none" strike="noStrike" kern="0" cap="none" spc="0" normalizeH="0" baseline="0" noProof="0" dirty="0">
                <a:ln>
                  <a:noFill/>
                </a:ln>
                <a:solidFill>
                  <a:srgbClr val="94A3B8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# OR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334155"/>
              </a:solidFill>
              <a:effectLst/>
              <a:uLnTx/>
              <a:uFillTx/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defTabSz="914400" rtl="0" eaLnBrk="1" fontAlgn="auto" latinLnBrk="0" hangingPunct="1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34155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grid = [] </a:t>
            </a:r>
          </a:p>
          <a:p>
            <a:pPr lvl="0">
              <a:lnSpc>
                <a:spcPct val="150000"/>
              </a:lnSpc>
            </a:pPr>
            <a:r>
              <a:rPr lang="en-US" sz="1050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for</a:t>
            </a: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x </a:t>
            </a:r>
            <a:r>
              <a:rPr lang="en-US" sz="1050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in</a:t>
            </a: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050" dirty="0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range</a:t>
            </a: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050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xCount</a:t>
            </a: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): </a:t>
            </a:r>
          </a:p>
          <a:p>
            <a:pPr lvl="0">
              <a:lnSpc>
                <a:spcPct val="150000"/>
              </a:lnSpc>
            </a:pP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   row = []</a:t>
            </a:r>
          </a:p>
          <a:p>
            <a:pPr lvl="0">
              <a:lnSpc>
                <a:spcPct val="150000"/>
              </a:lnSpc>
            </a:pP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050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for</a:t>
            </a: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y </a:t>
            </a:r>
            <a:r>
              <a:rPr lang="en-US" sz="1050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in</a:t>
            </a: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050" dirty="0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range</a:t>
            </a: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050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yCount</a:t>
            </a: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): </a:t>
            </a:r>
          </a:p>
          <a:p>
            <a:pPr lvl="0">
              <a:lnSpc>
                <a:spcPct val="150000"/>
              </a:lnSpc>
            </a:pP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   	</a:t>
            </a:r>
            <a:r>
              <a:rPr lang="en-US" sz="1050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row.append</a:t>
            </a: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([])</a:t>
            </a:r>
          </a:p>
          <a:p>
            <a:pPr lvl="0">
              <a:lnSpc>
                <a:spcPct val="150000"/>
              </a:lnSpc>
            </a:pP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050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grid.append</a:t>
            </a:r>
            <a:r>
              <a:rPr lang="en-US" sz="105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(row)</a:t>
            </a:r>
          </a:p>
          <a:p>
            <a:pPr marL="0" marR="0" lvl="0" indent="0" algn="l" defTabSz="914400" rtl="0" eaLnBrk="1" fontAlgn="auto" latinLnBrk="0" hangingPunct="1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34155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    </a:t>
            </a:r>
          </a:p>
          <a:p>
            <a:pPr marL="0" marR="0" lvl="0" indent="0" rtl="0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18"/>
          <p:cNvSpPr txBox="1"/>
          <p:nvPr/>
        </p:nvSpPr>
        <p:spPr>
          <a:xfrm>
            <a:off x="6095851" y="609600"/>
            <a:ext cx="579072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2563EB"/>
                </a:solidFill>
                <a:latin typeface="Fira Code"/>
                <a:ea typeface="Fira Code"/>
                <a:cs typeface="Fira Code"/>
                <a:sym typeface="Fira Code"/>
              </a:rPr>
              <a:t>Step 1: Initialization</a:t>
            </a:r>
            <a:endParaRPr/>
          </a:p>
        </p:txBody>
      </p:sp>
      <p:sp>
        <p:nvSpPr>
          <p:cNvPr id="165" name="Google Shape;165;p18"/>
          <p:cNvSpPr txBox="1"/>
          <p:nvPr/>
        </p:nvSpPr>
        <p:spPr>
          <a:xfrm>
            <a:off x="6095851" y="1428750"/>
            <a:ext cx="5514975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Instead of appending items dynamically, we first </a:t>
            </a:r>
            <a:r>
              <a:rPr lang="en-US" sz="1500" b="1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Initialize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a grid of empty containers.</a:t>
            </a:r>
            <a:endParaRPr/>
          </a:p>
        </p:txBody>
      </p:sp>
      <p:sp>
        <p:nvSpPr>
          <p:cNvPr id="166" name="Google Shape;166;p18"/>
          <p:cNvSpPr txBox="1"/>
          <p:nvPr/>
        </p:nvSpPr>
        <p:spPr>
          <a:xfrm>
            <a:off x="6095851" y="2228850"/>
            <a:ext cx="551497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This "Pre-allocation" phase sets up the structure of our data before any geometry exists. It's like building the shelves before buying the books.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5851" y="581025"/>
            <a:ext cx="5514975" cy="56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 txBox="1"/>
          <p:nvPr/>
        </p:nvSpPr>
        <p:spPr>
          <a:xfrm>
            <a:off x="581025" y="676275"/>
            <a:ext cx="5211588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2563EB"/>
                </a:solidFill>
                <a:latin typeface="Fira Code"/>
                <a:ea typeface="Fira Code"/>
                <a:cs typeface="Fira Code"/>
                <a:sym typeface="Fira Code"/>
              </a:rPr>
              <a:t>Initialization Code</a:t>
            </a:r>
            <a:endParaRPr/>
          </a:p>
        </p:txBody>
      </p:sp>
      <p:sp>
        <p:nvSpPr>
          <p:cNvPr id="174" name="Google Shape;174;p19"/>
          <p:cNvSpPr txBox="1"/>
          <p:nvPr/>
        </p:nvSpPr>
        <p:spPr>
          <a:xfrm>
            <a:off x="581025" y="1495425"/>
            <a:ext cx="4963417" cy="61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Here, we use a nested loop to create a list of lists filled with None.</a:t>
            </a:r>
            <a:endParaRPr/>
          </a:p>
        </p:txBody>
      </p:sp>
      <p:sp>
        <p:nvSpPr>
          <p:cNvPr id="175" name="Google Shape;175;p19"/>
          <p:cNvSpPr txBox="1"/>
          <p:nvPr/>
        </p:nvSpPr>
        <p:spPr>
          <a:xfrm>
            <a:off x="581025" y="2305050"/>
            <a:ext cx="4963417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This explicitly defines the dimensions of our data structure before we start doing the heavy work of creating geometry.</a:t>
            </a:r>
            <a:endParaRPr/>
          </a:p>
        </p:txBody>
      </p:sp>
      <p:sp>
        <p:nvSpPr>
          <p:cNvPr id="176" name="Google Shape;176;p19"/>
          <p:cNvSpPr/>
          <p:nvPr/>
        </p:nvSpPr>
        <p:spPr>
          <a:xfrm>
            <a:off x="6105376" y="590550"/>
            <a:ext cx="5495925" cy="381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9"/>
          <p:cNvSpPr txBox="1"/>
          <p:nvPr/>
        </p:nvSpPr>
        <p:spPr>
          <a:xfrm>
            <a:off x="6295876" y="685800"/>
            <a:ext cx="5114925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64748B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1_init_matrix.py</a:t>
            </a:r>
            <a:endParaRPr/>
          </a:p>
        </p:txBody>
      </p:sp>
      <p:sp>
        <p:nvSpPr>
          <p:cNvPr id="178" name="Google Shape;178;p19"/>
          <p:cNvSpPr/>
          <p:nvPr/>
        </p:nvSpPr>
        <p:spPr>
          <a:xfrm>
            <a:off x="6105376" y="962025"/>
            <a:ext cx="5495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9"/>
          <p:cNvSpPr txBox="1"/>
          <p:nvPr/>
        </p:nvSpPr>
        <p:spPr>
          <a:xfrm>
            <a:off x="6343501" y="1209675"/>
            <a:ext cx="5019675" cy="2714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xCount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= 5 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yCount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= 5 </a:t>
            </a:r>
            <a:b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Main Container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algn="l" rtl="0">
              <a:lnSpc>
                <a:spcPct val="14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sphere_matrix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= [] </a:t>
            </a:r>
            <a:b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1. Pre-allocation Loop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algn="l" rtl="0">
              <a:lnSpc>
                <a:spcPct val="14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for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x </a:t>
            </a: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in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200" b="0" i="0" u="none" strike="noStrike" cap="none" dirty="0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range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xCount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): </a:t>
            </a:r>
          </a:p>
          <a:p>
            <a:pPr marL="0" marR="0" lvl="0" indent="0" algn="l" rtl="0">
              <a:lnSpc>
                <a:spcPct val="14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20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Create a row of empty slots </a:t>
            </a:r>
          </a:p>
          <a:p>
            <a:pPr marL="0" marR="0" lvl="0" indent="0" algn="l" rtl="0">
              <a:lnSpc>
                <a:spcPct val="14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empty_row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= [</a:t>
            </a: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None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] * 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yCount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algn="l" rtl="0">
              <a:lnSpc>
                <a:spcPct val="14666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rgbClr val="334155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4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Add the empty row to the main matrix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sphere_matrix.append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empty_row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0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025" y="581025"/>
            <a:ext cx="4963417" cy="56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0"/>
          <p:cNvSpPr/>
          <p:nvPr/>
        </p:nvSpPr>
        <p:spPr>
          <a:xfrm>
            <a:off x="590550" y="590550"/>
            <a:ext cx="4944367" cy="381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0"/>
          <p:cNvSpPr txBox="1"/>
          <p:nvPr/>
        </p:nvSpPr>
        <p:spPr>
          <a:xfrm>
            <a:off x="781050" y="685800"/>
            <a:ext cx="4563367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64748B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2_populate_matrix.py</a:t>
            </a: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590550" y="962025"/>
            <a:ext cx="4944367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828675" y="1209675"/>
            <a:ext cx="4468117" cy="2492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457200" algn="l"/>
                <a:tab pos="685800" algn="l"/>
              </a:tabLst>
            </a:pPr>
            <a:r>
              <a:rPr lang="en-US" sz="120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2. Population Loop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457200" algn="l"/>
                <a:tab pos="685800" algn="l"/>
              </a:tabLst>
            </a:pP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for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x </a:t>
            </a: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in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200" b="0" i="0" u="none" strike="noStrike" cap="none" dirty="0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range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xCount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):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457200" algn="l"/>
                <a:tab pos="685800" algn="l"/>
              </a:tabLst>
            </a:pPr>
            <a:r>
              <a:rPr lang="en-US" sz="1200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	</a:t>
            </a: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for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y </a:t>
            </a: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in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200" b="0" i="0" u="none" strike="noStrike" cap="none" dirty="0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range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yCount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):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457200" algn="l"/>
                <a:tab pos="685800" algn="l"/>
              </a:tabLst>
            </a:pPr>
            <a:r>
              <a:rPr lang="en-US" sz="120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		# Create Geometry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457200" algn="l"/>
                <a:tab pos="685800" algn="l"/>
              </a:tabLst>
            </a:pP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		pt = (x*10, y*10, 0)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457200" algn="l"/>
                <a:tab pos="685800" algn="l"/>
              </a:tabLst>
            </a:pP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s_id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200" b="0" i="0" u="none" strike="noStrike" cap="none" dirty="0" err="1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rs.AddSphere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(pt, 2)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457200" algn="l"/>
                <a:tab pos="685800" algn="l"/>
              </a:tabLst>
            </a:pPr>
            <a:r>
              <a:rPr lang="en-US" sz="120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		# Assign to specific slot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457200" algn="l"/>
                <a:tab pos="685800" algn="l"/>
              </a:tabLst>
            </a:pPr>
            <a:r>
              <a:rPr lang="en-US" sz="120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		# We replace 'None' with the ID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			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sphere_matrix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[x][y] = 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s_id</a:t>
            </a:r>
            <a:endParaRPr dirty="0"/>
          </a:p>
        </p:txBody>
      </p:sp>
      <p:sp>
        <p:nvSpPr>
          <p:cNvPr id="190" name="Google Shape;190;p20"/>
          <p:cNvSpPr txBox="1"/>
          <p:nvPr/>
        </p:nvSpPr>
        <p:spPr>
          <a:xfrm>
            <a:off x="6095851" y="609600"/>
            <a:ext cx="579072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2563EB"/>
                </a:solidFill>
                <a:latin typeface="Fira Code"/>
                <a:ea typeface="Fira Code"/>
                <a:cs typeface="Fira Code"/>
                <a:sym typeface="Fira Code"/>
              </a:rPr>
              <a:t>Step 2: Population</a:t>
            </a:r>
            <a:endParaRPr/>
          </a:p>
        </p:txBody>
      </p:sp>
      <p:sp>
        <p:nvSpPr>
          <p:cNvPr id="191" name="Google Shape;191;p20"/>
          <p:cNvSpPr txBox="1"/>
          <p:nvPr/>
        </p:nvSpPr>
        <p:spPr>
          <a:xfrm>
            <a:off x="6095851" y="1428750"/>
            <a:ext cx="55149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Now we iterate through our dimensions again.</a:t>
            </a:r>
            <a:endParaRPr/>
          </a:p>
        </p:txBody>
      </p:sp>
      <p:sp>
        <p:nvSpPr>
          <p:cNvPr id="192" name="Google Shape;192;p20"/>
          <p:cNvSpPr txBox="1"/>
          <p:nvPr/>
        </p:nvSpPr>
        <p:spPr>
          <a:xfrm>
            <a:off x="6095851" y="1924050"/>
            <a:ext cx="5514975" cy="923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This time, we create the actual geometry and </a:t>
            </a:r>
            <a:r>
              <a:rPr lang="en-US" sz="1500" b="1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assign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the resulting Object ID to the specific slot sphere_matrix[x][y] we prepared earlier.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1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1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5851" y="581025"/>
            <a:ext cx="5514975" cy="56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1"/>
          <p:cNvSpPr txBox="1"/>
          <p:nvPr/>
        </p:nvSpPr>
        <p:spPr>
          <a:xfrm>
            <a:off x="581025" y="685800"/>
            <a:ext cx="5211588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2563EB"/>
                </a:solidFill>
                <a:latin typeface="Fira Code"/>
                <a:ea typeface="Fira Code"/>
                <a:cs typeface="Fira Code"/>
                <a:sym typeface="Fira Code"/>
              </a:rPr>
              <a:t>Step 3: Utilization (Connectivity)</a:t>
            </a:r>
            <a:endParaRPr/>
          </a:p>
        </p:txBody>
      </p:sp>
      <p:sp>
        <p:nvSpPr>
          <p:cNvPr id="200" name="Google Shape;200;p21"/>
          <p:cNvSpPr txBox="1"/>
          <p:nvPr/>
        </p:nvSpPr>
        <p:spPr>
          <a:xfrm>
            <a:off x="581025" y="2038350"/>
            <a:ext cx="496341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Finally, we run a third iteration to use the stored data.</a:t>
            </a:r>
            <a:endParaRPr/>
          </a:p>
        </p:txBody>
      </p:sp>
      <p:sp>
        <p:nvSpPr>
          <p:cNvPr id="201" name="Google Shape;201;p21"/>
          <p:cNvSpPr txBox="1"/>
          <p:nvPr/>
        </p:nvSpPr>
        <p:spPr>
          <a:xfrm>
            <a:off x="581025" y="2533650"/>
            <a:ext cx="4963417" cy="923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Because every ID is exactly where we expect it to be, we can look "backwards" to [x-1] or [y-1] to draw connection lines without errors.</a:t>
            </a:r>
            <a:endParaRPr/>
          </a:p>
        </p:txBody>
      </p:sp>
      <p:sp>
        <p:nvSpPr>
          <p:cNvPr id="202" name="Google Shape;202;p21"/>
          <p:cNvSpPr/>
          <p:nvPr/>
        </p:nvSpPr>
        <p:spPr>
          <a:xfrm>
            <a:off x="6105376" y="590550"/>
            <a:ext cx="5495925" cy="381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1"/>
          <p:cNvSpPr txBox="1"/>
          <p:nvPr/>
        </p:nvSpPr>
        <p:spPr>
          <a:xfrm>
            <a:off x="6295876" y="685800"/>
            <a:ext cx="5114925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64748B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3_connect_matrix.py</a:t>
            </a:r>
            <a:endParaRPr/>
          </a:p>
        </p:txBody>
      </p:sp>
      <p:sp>
        <p:nvSpPr>
          <p:cNvPr id="204" name="Google Shape;204;p21"/>
          <p:cNvSpPr/>
          <p:nvPr/>
        </p:nvSpPr>
        <p:spPr>
          <a:xfrm>
            <a:off x="6105376" y="962025"/>
            <a:ext cx="5495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1"/>
          <p:cNvSpPr txBox="1"/>
          <p:nvPr/>
        </p:nvSpPr>
        <p:spPr>
          <a:xfrm>
            <a:off x="6343501" y="1209675"/>
            <a:ext cx="5019675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3. Utilization Loop (Connectivity)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for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x </a:t>
            </a: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in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200" b="0" i="0" u="none" strike="noStrike" cap="none" dirty="0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range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xCount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):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	for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y </a:t>
            </a: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in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200" b="0" i="0" u="none" strike="noStrike" cap="none" dirty="0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range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yCount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):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current_id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sphere_matrix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[x][y]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		# Connect to previous neighbor in X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		if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x &gt; 0: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			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prev_x_id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sphere_matrix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[x-1][y]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0" u="none" strike="noStrike" cap="none" dirty="0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			</a:t>
            </a:r>
            <a:r>
              <a:rPr lang="en-US" sz="1200" b="0" i="0" u="none" strike="noStrike" cap="none" dirty="0" err="1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rs.AddLine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current_id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prev_x_id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)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1" u="none" strike="noStrike" cap="none" dirty="0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			# Connect to previous neighbor in Y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0" u="none" strike="noStrike" cap="none" dirty="0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		if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y &gt; 0: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			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prev_y_id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sphere_matrix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[x][y-1]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28600" algn="l"/>
                <a:tab pos="576263" algn="l"/>
                <a:tab pos="804863" algn="l"/>
              </a:tabLst>
            </a:pPr>
            <a:r>
              <a:rPr lang="en-US" sz="1200" b="0" i="0" u="none" strike="noStrike" cap="none" dirty="0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			</a:t>
            </a:r>
            <a:r>
              <a:rPr lang="en-US" sz="1200" b="0" i="0" u="none" strike="noStrike" cap="none" dirty="0" err="1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rs.AddLine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current_id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200" b="0" i="0" u="none" strike="noStrike" cap="none" dirty="0" err="1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prev_y_id</a:t>
            </a:r>
            <a:r>
              <a:rPr lang="en-US" sz="1200" b="0" i="0" u="none" strike="noStrike" cap="none" dirty="0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2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1025" y="581025"/>
            <a:ext cx="4963417" cy="56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2"/>
          <p:cNvSpPr/>
          <p:nvPr/>
        </p:nvSpPr>
        <p:spPr>
          <a:xfrm>
            <a:off x="590550" y="590550"/>
            <a:ext cx="4944367" cy="381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2"/>
          <p:cNvSpPr txBox="1"/>
          <p:nvPr/>
        </p:nvSpPr>
        <p:spPr>
          <a:xfrm>
            <a:off x="781050" y="685800"/>
            <a:ext cx="4563367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64748B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Class01.10 Boolean.py</a:t>
            </a:r>
            <a:endParaRPr/>
          </a:p>
        </p:txBody>
      </p:sp>
      <p:sp>
        <p:nvSpPr>
          <p:cNvPr id="214" name="Google Shape;214;p22"/>
          <p:cNvSpPr/>
          <p:nvPr/>
        </p:nvSpPr>
        <p:spPr>
          <a:xfrm>
            <a:off x="590550" y="962025"/>
            <a:ext cx="4944367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2"/>
          <p:cNvSpPr txBox="1"/>
          <p:nvPr/>
        </p:nvSpPr>
        <p:spPr>
          <a:xfrm>
            <a:off x="828675" y="1209675"/>
            <a:ext cx="4468117" cy="3965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sphereIds = [] </a:t>
            </a:r>
            <a:b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1" u="none" strike="noStrike" cap="none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1. Create Array of small spheres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200" b="0" i="0" u="none" strike="noStrike" cap="none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for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theta </a:t>
            </a:r>
            <a:r>
              <a:rPr lang="en-US" sz="1200" b="0" i="0" u="none" strike="noStrike" cap="none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in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thetaValues: </a:t>
            </a:r>
            <a:r>
              <a:rPr lang="en-US" sz="1200" b="0" i="0" u="none" strike="noStrike" cap="none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for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alpha </a:t>
            </a:r>
            <a:r>
              <a:rPr lang="en-US" sz="1200" b="0" i="0" u="none" strike="noStrike" cap="none">
                <a:solidFill>
                  <a:srgbClr val="D946EF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in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alphaValues: </a:t>
            </a:r>
            <a:r>
              <a:rPr lang="en-US" sz="1200" b="0" i="1" u="none" strike="noStrike" cap="none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... (Spherical Math) ...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s_id = </a:t>
            </a:r>
            <a:r>
              <a:rPr lang="en-US" sz="1200" b="0" i="0" u="none" strike="noStrike" cap="none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rs.AddSphere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(pt, 2) sphereIds.append(s_id) </a:t>
            </a:r>
            <a:b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1" u="none" strike="noStrike" cap="none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2. Create one large solid sphere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big_sphere = </a:t>
            </a:r>
            <a:r>
              <a:rPr lang="en-US" sz="1200" b="0" i="0" u="none" strike="noStrike" cap="none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rs.AddSphere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((0,0,0), 10) </a:t>
            </a:r>
            <a:b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1" u="none" strike="noStrike" cap="none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3. Mass Boolean Operation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200" b="0" i="1" u="none" strike="noStrike" cap="none">
                <a:solidFill>
                  <a:srgbClr val="94A3B8"/>
                </a:solidFill>
                <a:latin typeface="Fira Code"/>
                <a:ea typeface="Fira Code"/>
                <a:cs typeface="Fira Code"/>
                <a:sym typeface="Fira Code"/>
              </a:rPr>
              <a:t># Subtract ALL small spheres from the big one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200" b="0" i="0" u="none" strike="noStrike" cap="none">
                <a:solidFill>
                  <a:srgbClr val="0EA5E9"/>
                </a:solidFill>
                <a:latin typeface="Fira Code SemiBold"/>
                <a:ea typeface="Fira Code SemiBold"/>
                <a:cs typeface="Fira Code SemiBold"/>
                <a:sym typeface="Fira Code SemiBold"/>
              </a:rPr>
              <a:t>rs.BooleanDifference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(big_sphere, sphereIds)</a:t>
            </a:r>
            <a:endParaRPr/>
          </a:p>
        </p:txBody>
      </p:sp>
      <p:sp>
        <p:nvSpPr>
          <p:cNvPr id="216" name="Google Shape;216;p22"/>
          <p:cNvSpPr txBox="1"/>
          <p:nvPr/>
        </p:nvSpPr>
        <p:spPr>
          <a:xfrm>
            <a:off x="6095851" y="581025"/>
            <a:ext cx="5790723" cy="484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 dirty="0">
                <a:solidFill>
                  <a:srgbClr val="2563EB"/>
                </a:solidFill>
                <a:latin typeface="Fira Code"/>
                <a:ea typeface="Fira Code"/>
                <a:cs typeface="Fira Code"/>
                <a:sym typeface="Fira Code"/>
              </a:rPr>
              <a:t>Mass Operations</a:t>
            </a:r>
            <a:endParaRPr dirty="0"/>
          </a:p>
        </p:txBody>
      </p:sp>
      <p:sp>
        <p:nvSpPr>
          <p:cNvPr id="217" name="Google Shape;217;p22"/>
          <p:cNvSpPr txBox="1"/>
          <p:nvPr/>
        </p:nvSpPr>
        <p:spPr>
          <a:xfrm>
            <a:off x="6095851" y="1933575"/>
            <a:ext cx="5514975" cy="61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Arrays aren't just for lines. We can pass the entire list of IDs into functions like rs.BooleanDifference.</a:t>
            </a:r>
            <a:endParaRPr/>
          </a:p>
        </p:txBody>
      </p:sp>
      <p:sp>
        <p:nvSpPr>
          <p:cNvPr id="218" name="Google Shape;218;p22"/>
          <p:cNvSpPr txBox="1"/>
          <p:nvPr/>
        </p:nvSpPr>
        <p:spPr>
          <a:xfrm>
            <a:off x="6095851" y="2743200"/>
            <a:ext cx="551497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This allows us to treat thousands of generated objects as a single "Set" for operations, creating complex porous geometries like the one shown in Class01.10.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EB97-D599-2625-416E-96366F299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2135"/>
          </a:xfrm>
        </p:spPr>
        <p:txBody>
          <a:bodyPr>
            <a:normAutofit fontScale="90000"/>
          </a:bodyPr>
          <a:lstStyle/>
          <a:p>
            <a:r>
              <a:rPr lang="en-US" dirty="0"/>
              <a:t>Class Assignment for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4AA9B-B64E-2765-D2E7-675533BC8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2540"/>
            <a:ext cx="10515600" cy="490442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 something innovative with a 1D, 2D, or 3D grid</a:t>
            </a:r>
          </a:p>
          <a:p>
            <a:pPr lvl="1"/>
            <a:r>
              <a:rPr lang="en-US" dirty="0"/>
              <a:t>Transformations of the grid</a:t>
            </a:r>
          </a:p>
          <a:p>
            <a:pPr lvl="1"/>
            <a:r>
              <a:rPr lang="en-US" dirty="0"/>
              <a:t>Different objects, grid on the points, etc.</a:t>
            </a:r>
          </a:p>
          <a:p>
            <a:pPr lvl="1"/>
            <a:r>
              <a:rPr lang="en-US" dirty="0"/>
              <a:t>Colors</a:t>
            </a:r>
          </a:p>
          <a:p>
            <a:pPr lvl="1"/>
            <a:r>
              <a:rPr lang="en-US" dirty="0"/>
              <a:t>Downstream operations, etc.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through </a:t>
            </a:r>
            <a:r>
              <a:rPr lang="en-US" dirty="0">
                <a:hlinkClick r:id="rId2"/>
              </a:rPr>
              <a:t>https://www.w3schools.com/python</a:t>
            </a:r>
            <a:r>
              <a:rPr lang="en-US" dirty="0"/>
              <a:t> up to arrays</a:t>
            </a:r>
          </a:p>
        </p:txBody>
      </p:sp>
    </p:spTree>
    <p:extLst>
      <p:ext uri="{BB962C8B-B14F-4D97-AF65-F5344CB8AC3E}">
        <p14:creationId xmlns:p14="http://schemas.microsoft.com/office/powerpoint/2010/main" val="2451075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ECADA-2DEC-BEDE-0BAE-673F18DA09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67544-B964-FF01-D8FC-500D8BE7E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672"/>
            <a:ext cx="10515600" cy="610235"/>
          </a:xfrm>
        </p:spPr>
        <p:txBody>
          <a:bodyPr>
            <a:normAutofit fontScale="90000"/>
          </a:bodyPr>
          <a:lstStyle/>
          <a:p>
            <a:r>
              <a:rPr lang="en-US" dirty="0"/>
              <a:t>Setting up the AI coding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D0EA6-2405-0EBA-A638-5740094AE5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5860"/>
            <a:ext cx="10515600" cy="5011103"/>
          </a:xfrm>
        </p:spPr>
        <p:txBody>
          <a:bodyPr>
            <a:normAutofit/>
          </a:bodyPr>
          <a:lstStyle/>
          <a:p>
            <a:r>
              <a:rPr lang="en-US" dirty="0"/>
              <a:t>Install</a:t>
            </a:r>
          </a:p>
          <a:p>
            <a:pPr lvl="1"/>
            <a:r>
              <a:rPr lang="en-US" dirty="0"/>
              <a:t>visual studio code 	</a:t>
            </a:r>
            <a:r>
              <a:rPr lang="en-US" dirty="0">
                <a:hlinkClick r:id="rId2"/>
              </a:rPr>
              <a:t>https://code.visualstudio.com/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git 			</a:t>
            </a:r>
            <a:r>
              <a:rPr lang="en-US" dirty="0">
                <a:hlinkClick r:id="rId3"/>
              </a:rPr>
              <a:t>https://git-scm.com/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desktop		</a:t>
            </a:r>
            <a:r>
              <a:rPr lang="en-US" dirty="0">
                <a:hlinkClick r:id="rId4"/>
              </a:rPr>
              <a:t>https://desktop.github.com/download/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registration</a:t>
            </a:r>
          </a:p>
          <a:p>
            <a:r>
              <a:rPr lang="en-US" dirty="0"/>
              <a:t>Access Copilot from VS Code</a:t>
            </a:r>
          </a:p>
          <a:p>
            <a:r>
              <a:rPr lang="en-US" dirty="0"/>
              <a:t>Setting up the </a:t>
            </a:r>
            <a:r>
              <a:rPr lang="en-US" dirty="0" err="1"/>
              <a:t>RhinoPython</a:t>
            </a:r>
            <a:r>
              <a:rPr lang="en-US" dirty="0"/>
              <a:t> “integration”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491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8CE67-024A-4639-E02E-DFEA409C5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/>
          <a:lstStyle/>
          <a:p>
            <a:r>
              <a:rPr lang="en-US" dirty="0"/>
              <a:t>Today – key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48D96-004F-6DE9-F64C-3762EAB4D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5860"/>
            <a:ext cx="10515600" cy="5011103"/>
          </a:xfrm>
        </p:spPr>
        <p:txBody>
          <a:bodyPr>
            <a:normAutofit/>
          </a:bodyPr>
          <a:lstStyle/>
          <a:p>
            <a:r>
              <a:rPr lang="en-US" dirty="0"/>
              <a:t>Setting up the development &amp; AI environment</a:t>
            </a:r>
          </a:p>
          <a:p>
            <a:r>
              <a:rPr lang="en-US" dirty="0"/>
              <a:t>Importing necessary libraries</a:t>
            </a:r>
          </a:p>
          <a:p>
            <a:r>
              <a:rPr lang="en-US" b="1" dirty="0"/>
              <a:t>All things “Grids”</a:t>
            </a:r>
            <a:endParaRPr lang="en-US" dirty="0"/>
          </a:p>
          <a:p>
            <a:r>
              <a:rPr lang="en-US" dirty="0"/>
              <a:t>Variables, including returned Rhino IDs from creating objects</a:t>
            </a:r>
          </a:p>
          <a:p>
            <a:r>
              <a:rPr lang="en-US" dirty="0" err="1"/>
              <a:t>rs.Add</a:t>
            </a:r>
            <a:r>
              <a:rPr lang="en-US" dirty="0"/>
              <a:t> functions</a:t>
            </a:r>
          </a:p>
          <a:p>
            <a:r>
              <a:rPr lang="en-US" dirty="0" err="1"/>
              <a:t>rsGetX</a:t>
            </a:r>
            <a:r>
              <a:rPr lang="en-US" dirty="0"/>
              <a:t> functions</a:t>
            </a:r>
          </a:p>
          <a:p>
            <a:r>
              <a:rPr lang="en-US" dirty="0"/>
              <a:t>range() and </a:t>
            </a:r>
            <a:r>
              <a:rPr lang="en-US" dirty="0" err="1"/>
              <a:t>np.arange</a:t>
            </a:r>
            <a:r>
              <a:rPr lang="en-US" dirty="0"/>
              <a:t>()</a:t>
            </a:r>
          </a:p>
          <a:p>
            <a:r>
              <a:rPr lang="en-US" dirty="0"/>
              <a:t>looping</a:t>
            </a:r>
          </a:p>
          <a:p>
            <a:r>
              <a:rPr lang="en-US" dirty="0"/>
              <a:t>Short homework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388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0CC461-B966-1B03-3E27-B543B3E8D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C1869-77E4-5523-AF2E-87E94DEBE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/>
          <a:lstStyle/>
          <a:p>
            <a:r>
              <a:rPr lang="en-US" dirty="0"/>
              <a:t>Vibe coding  </a:t>
            </a:r>
            <a:r>
              <a:rPr lang="en-US" i="1" dirty="0"/>
              <a:t>new!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948F27-D84F-07AD-D2B1-FA729FB0B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92079"/>
            <a:ext cx="10008358" cy="545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41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C0AB5FB9-E03E-4D2F-AB91-DA3F1855A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89" y="0"/>
            <a:ext cx="5001986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C6F9AB-F8FD-CAB6-2845-ECC20BD89E10}"/>
              </a:ext>
            </a:extLst>
          </p:cNvPr>
          <p:cNvSpPr txBox="1"/>
          <p:nvPr/>
        </p:nvSpPr>
        <p:spPr>
          <a:xfrm>
            <a:off x="5914409" y="265286"/>
            <a:ext cx="5127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https://developer.rhino3d.com/guides/rhinopython/</a:t>
            </a:r>
          </a:p>
        </p:txBody>
      </p:sp>
    </p:spTree>
    <p:extLst>
      <p:ext uri="{BB962C8B-B14F-4D97-AF65-F5344CB8AC3E}">
        <p14:creationId xmlns:p14="http://schemas.microsoft.com/office/powerpoint/2010/main" val="128491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AC6F9AB-F8FD-CAB6-2845-ECC20BD89E10}"/>
              </a:ext>
            </a:extLst>
          </p:cNvPr>
          <p:cNvSpPr txBox="1"/>
          <p:nvPr/>
        </p:nvSpPr>
        <p:spPr>
          <a:xfrm>
            <a:off x="5914409" y="265286"/>
            <a:ext cx="476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https://www.w3schools.com/python/default.asp</a:t>
            </a:r>
          </a:p>
        </p:txBody>
      </p:sp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39FC74D6-FBC7-9ED3-3847-7CE6E1711E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07"/>
          <a:stretch/>
        </p:blipFill>
        <p:spPr>
          <a:xfrm>
            <a:off x="236221" y="0"/>
            <a:ext cx="45187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141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AC6F9AB-F8FD-CAB6-2845-ECC20BD89E10}"/>
              </a:ext>
            </a:extLst>
          </p:cNvPr>
          <p:cNvSpPr txBox="1"/>
          <p:nvPr/>
        </p:nvSpPr>
        <p:spPr>
          <a:xfrm>
            <a:off x="5914409" y="265286"/>
            <a:ext cx="5321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https://developer.rhino3d.com/api/RhinoScriptSyntax/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A3FFCE12-5FB8-4BEE-F071-A6C078927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00" y="137160"/>
            <a:ext cx="5501640" cy="601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472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5460</TotalTime>
  <Words>3854</Words>
  <Application>Microsoft Office PowerPoint</Application>
  <PresentationFormat>Widescreen</PresentationFormat>
  <Paragraphs>587</Paragraphs>
  <Slides>36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7" baseType="lpstr">
      <vt:lpstr>Aptos</vt:lpstr>
      <vt:lpstr>Arial</vt:lpstr>
      <vt:lpstr>Calibri</vt:lpstr>
      <vt:lpstr>Calibri Light</vt:lpstr>
      <vt:lpstr>Consolas</vt:lpstr>
      <vt:lpstr>Fira Code</vt:lpstr>
      <vt:lpstr>Fira Code SemiBold</vt:lpstr>
      <vt:lpstr>Inter</vt:lpstr>
      <vt:lpstr>MS Shell Dlg 2</vt:lpstr>
      <vt:lpstr>Symbol</vt:lpstr>
      <vt:lpstr>Office Theme</vt:lpstr>
      <vt:lpstr>Advanced Design Scripting &amp; Parametrics</vt:lpstr>
      <vt:lpstr>Class motivations</vt:lpstr>
      <vt:lpstr>Class schedule</vt:lpstr>
      <vt:lpstr>Setting up the AI coding environment</vt:lpstr>
      <vt:lpstr>Today – key concepts</vt:lpstr>
      <vt:lpstr>Vibe coding  new!</vt:lpstr>
      <vt:lpstr>PowerPoint Presentation</vt:lpstr>
      <vt:lpstr>PowerPoint Presentation</vt:lpstr>
      <vt:lpstr>PowerPoint Presentation</vt:lpstr>
      <vt:lpstr>Setting up the AI coding environment</vt:lpstr>
      <vt:lpstr>RhinoPython integration: Create an Alias</vt:lpstr>
      <vt:lpstr>Basic importing of libraries</vt:lpstr>
      <vt:lpstr>PowerPoint Presentation</vt:lpstr>
      <vt:lpstr>PowerPoint Presentation</vt:lpstr>
      <vt:lpstr>Starter file for our class: Class01.00 Starter.py</vt:lpstr>
      <vt:lpstr>Starter file for our class: Class01.00 Starter.py</vt:lpstr>
      <vt:lpstr>range() # python function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Class Assignment for 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Dennis R. Shelden</dc:creator>
  <cp:lastModifiedBy>Shelden, Dennis Robert</cp:lastModifiedBy>
  <cp:revision>25</cp:revision>
  <dcterms:created xsi:type="dcterms:W3CDTF">2024-01-16T00:17:19Z</dcterms:created>
  <dcterms:modified xsi:type="dcterms:W3CDTF">2026-01-20T18:54:43Z</dcterms:modified>
</cp:coreProperties>
</file>

<file path=docProps/thumbnail.jpeg>
</file>